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Gidole" charset="1" panose="02000503000000000000"/>
      <p:regular r:id="rId10"/>
    </p:embeddedFont>
    <p:embeddedFont>
      <p:font typeface="League Spartan" charset="1" panose="00000800000000000000"/>
      <p:regular r:id="rId11"/>
    </p:embeddedFont>
    <p:embeddedFont>
      <p:font typeface="Pridi Regular" charset="1" panose="00000500000000000000"/>
      <p:regular r:id="rId12"/>
    </p:embeddedFont>
    <p:embeddedFont>
      <p:font typeface="Pridi Regular Bold" charset="1" panose="000006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22" Target="slides/slide9.xml" Type="http://schemas.openxmlformats.org/officeDocument/2006/relationships/slide"/><Relationship Id="rId23" Target="slides/slide10.xml" Type="http://schemas.openxmlformats.org/officeDocument/2006/relationships/slide"/><Relationship Id="rId24" Target="slides/slide11.xml" Type="http://schemas.openxmlformats.org/officeDocument/2006/relationships/slide"/><Relationship Id="rId25" Target="slides/slide12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jpeg" Type="http://schemas.openxmlformats.org/officeDocument/2006/relationships/image"/><Relationship Id="rId5" Target="../media/image5.png" Type="http://schemas.openxmlformats.org/officeDocument/2006/relationships/image"/><Relationship Id="rId6" Target="../media/image6.jpeg" Type="http://schemas.openxmlformats.org/officeDocument/2006/relationships/image"/><Relationship Id="rId7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7132" t="0" r="17132" b="0"/>
          <a:stretch>
            <a:fillRect/>
          </a:stretch>
        </p:blipFill>
        <p:spPr>
          <a:xfrm flipH="false" flipV="false" rot="0">
            <a:off x="4763842" y="0"/>
            <a:ext cx="13524158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-5846056"/>
            <a:ext cx="13732956" cy="17263903"/>
            <a:chOff x="0" y="0"/>
            <a:chExt cx="18310608" cy="23018538"/>
          </a:xfrm>
        </p:grpSpPr>
        <p:sp>
          <p:nvSpPr>
            <p:cNvPr name="AutoShape 4" id="4"/>
            <p:cNvSpPr/>
            <p:nvPr/>
          </p:nvSpPr>
          <p:spPr>
            <a:xfrm rot="0">
              <a:off x="0" y="7847894"/>
              <a:ext cx="14250739" cy="13716000"/>
            </a:xfrm>
            <a:prstGeom prst="rect">
              <a:avLst/>
            </a:prstGeom>
            <a:solidFill>
              <a:srgbClr val="1C2529"/>
            </a:solidFill>
          </p:spPr>
        </p:sp>
        <p:sp>
          <p:nvSpPr>
            <p:cNvPr name="AutoShape 5" id="5"/>
            <p:cNvSpPr/>
            <p:nvPr/>
          </p:nvSpPr>
          <p:spPr>
            <a:xfrm rot="-782927">
              <a:off x="9329737" y="387414"/>
              <a:ext cx="5975721" cy="22243709"/>
            </a:xfrm>
            <a:prstGeom prst="rect">
              <a:avLst/>
            </a:prstGeom>
            <a:solidFill>
              <a:srgbClr val="1C2529"/>
            </a:solidFill>
          </p:spPr>
        </p:sp>
        <p:sp>
          <p:nvSpPr>
            <p:cNvPr name="AutoShape 6" id="6"/>
            <p:cNvSpPr/>
            <p:nvPr/>
          </p:nvSpPr>
          <p:spPr>
            <a:xfrm rot="-782927">
              <a:off x="15801997" y="6526202"/>
              <a:ext cx="732723" cy="15814892"/>
            </a:xfrm>
            <a:prstGeom prst="rect">
              <a:avLst/>
            </a:prstGeom>
            <a:solidFill>
              <a:srgbClr val="38B6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5455469"/>
            <a:ext cx="10311634" cy="3802831"/>
            <a:chOff x="0" y="0"/>
            <a:chExt cx="13748846" cy="5070441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95250"/>
              <a:ext cx="13748846" cy="3994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550"/>
                </a:lnSpc>
              </a:pPr>
              <a:r>
                <a:rPr lang="en-US" sz="10500" spc="262">
                  <a:solidFill>
                    <a:srgbClr val="38B6FF"/>
                  </a:solidFill>
                  <a:latin typeface="League Spartan"/>
                </a:rPr>
                <a:t>BEST SELLING BOOKS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323760"/>
              <a:ext cx="13743545" cy="7466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20"/>
                </a:lnSpc>
              </a:pPr>
              <a:r>
                <a:rPr lang="en-US" sz="3300" spc="198">
                  <a:solidFill>
                    <a:srgbClr val="E6DCCA"/>
                  </a:solidFill>
                  <a:latin typeface="Gidole"/>
                </a:rPr>
                <a:t>in 2009-2019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5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7698392" y="871085"/>
            <a:ext cx="2729333" cy="18449882"/>
          </a:xfrm>
          <a:prstGeom prst="rect">
            <a:avLst/>
          </a:prstGeom>
          <a:solidFill>
            <a:srgbClr val="38B6FF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212207" y="3048296"/>
            <a:ext cx="8731802" cy="2943453"/>
            <a:chOff x="0" y="0"/>
            <a:chExt cx="11642402" cy="392460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57150"/>
              <a:ext cx="11642402" cy="27238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190"/>
                </a:lnSpc>
              </a:pPr>
              <a:r>
                <a:rPr lang="en-US" sz="6300" spc="315">
                  <a:solidFill>
                    <a:srgbClr val="E6DCCA"/>
                  </a:solidFill>
                  <a:latin typeface="League Spartan"/>
                </a:rPr>
                <a:t>AVERAGE OF PRICE/RATING 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146795"/>
              <a:ext cx="11627624" cy="7778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00"/>
                </a:lnSpc>
              </a:pPr>
              <a:r>
                <a:rPr lang="en-US" sz="3500" spc="175">
                  <a:solidFill>
                    <a:srgbClr val="38B6FF"/>
                  </a:solidFill>
                  <a:latin typeface="League Spartan"/>
                </a:rPr>
                <a:t>EACH TYPE OF BOOK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67584" y="1028700"/>
            <a:ext cx="6448573" cy="6982646"/>
            <a:chOff x="0" y="0"/>
            <a:chExt cx="8598098" cy="931019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1581091" y="8937459"/>
              <a:ext cx="1370328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cs typeface="Arimo"/>
                </a:rPr>
                <a:t>์Non Fiction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6294362" y="8937459"/>
              <a:ext cx="798070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Fiction</a:t>
              </a:r>
            </a:p>
          </p:txBody>
        </p:sp>
        <p:grpSp>
          <p:nvGrpSpPr>
            <p:cNvPr name="Group 9" id="9"/>
            <p:cNvGrpSpPr>
              <a:grpSpLocks noChangeAspect="true"/>
            </p:cNvGrpSpPr>
            <p:nvPr/>
          </p:nvGrpSpPr>
          <p:grpSpPr>
            <a:xfrm rot="0">
              <a:off x="361554" y="162555"/>
              <a:ext cx="8236543" cy="8687062"/>
              <a:chOff x="0" y="0"/>
              <a:chExt cx="11841478" cy="12489178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0" y="-6350"/>
                <a:ext cx="11841478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1841478">
                    <a:moveTo>
                      <a:pt x="0" y="0"/>
                    </a:moveTo>
                    <a:lnTo>
                      <a:pt x="11841478" y="0"/>
                    </a:lnTo>
                    <a:lnTo>
                      <a:pt x="11841478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>
                <a:off x="0" y="3115945"/>
                <a:ext cx="11841478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1841478">
                    <a:moveTo>
                      <a:pt x="0" y="0"/>
                    </a:moveTo>
                    <a:lnTo>
                      <a:pt x="11841478" y="0"/>
                    </a:lnTo>
                    <a:lnTo>
                      <a:pt x="11841478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>
                <a:off x="0" y="6238239"/>
                <a:ext cx="11841478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1841478">
                    <a:moveTo>
                      <a:pt x="0" y="0"/>
                    </a:moveTo>
                    <a:lnTo>
                      <a:pt x="11841478" y="0"/>
                    </a:lnTo>
                    <a:lnTo>
                      <a:pt x="11841478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>
                <a:off x="0" y="9360534"/>
                <a:ext cx="11841478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1841478">
                    <a:moveTo>
                      <a:pt x="0" y="0"/>
                    </a:moveTo>
                    <a:lnTo>
                      <a:pt x="11841478" y="0"/>
                    </a:lnTo>
                    <a:lnTo>
                      <a:pt x="11841478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>
                <a:off x="0" y="12482829"/>
                <a:ext cx="11841478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1841478">
                    <a:moveTo>
                      <a:pt x="0" y="0"/>
                    </a:moveTo>
                    <a:lnTo>
                      <a:pt x="11841478" y="0"/>
                    </a:lnTo>
                    <a:lnTo>
                      <a:pt x="11841478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E6DCCA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0" y="-47625"/>
              <a:ext cx="226088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4 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2124141"/>
              <a:ext cx="226088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3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4295906"/>
              <a:ext cx="226088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2 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6467672"/>
              <a:ext cx="226088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1 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8639437"/>
              <a:ext cx="226088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0 </a:t>
              </a:r>
            </a:p>
          </p:txBody>
        </p:sp>
        <p:grpSp>
          <p:nvGrpSpPr>
            <p:cNvPr name="Group 20" id="20"/>
            <p:cNvGrpSpPr>
              <a:grpSpLocks noChangeAspect="true"/>
            </p:cNvGrpSpPr>
            <p:nvPr/>
          </p:nvGrpSpPr>
          <p:grpSpPr>
            <a:xfrm rot="0">
              <a:off x="361554" y="162555"/>
              <a:ext cx="8236543" cy="8687062"/>
              <a:chOff x="0" y="0"/>
              <a:chExt cx="11841478" cy="12489178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0" y="2397817"/>
                <a:ext cx="5476684" cy="10091362"/>
              </a:xfrm>
              <a:custGeom>
                <a:avLst/>
                <a:gdLst/>
                <a:ahLst/>
                <a:cxnLst/>
                <a:rect r="r" b="b" t="t" l="l"/>
                <a:pathLst>
                  <a:path h="10091362" w="5476684">
                    <a:moveTo>
                      <a:pt x="0" y="10091362"/>
                    </a:moveTo>
                    <a:lnTo>
                      <a:pt x="0" y="438135"/>
                    </a:lnTo>
                    <a:cubicBezTo>
                      <a:pt x="0" y="321934"/>
                      <a:pt x="46160" y="210493"/>
                      <a:pt x="128327" y="128326"/>
                    </a:cubicBezTo>
                    <a:cubicBezTo>
                      <a:pt x="210493" y="46160"/>
                      <a:pt x="321934" y="0"/>
                      <a:pt x="438135" y="0"/>
                    </a:cubicBezTo>
                    <a:lnTo>
                      <a:pt x="5038549" y="0"/>
                    </a:lnTo>
                    <a:cubicBezTo>
                      <a:pt x="5280524" y="0"/>
                      <a:pt x="5476684" y="196160"/>
                      <a:pt x="5476684" y="438135"/>
                    </a:cubicBezTo>
                    <a:lnTo>
                      <a:pt x="5476684" y="10091362"/>
                    </a:ln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name="Freeform 22" id="22"/>
              <p:cNvSpPr/>
              <p:nvPr/>
            </p:nvSpPr>
            <p:spPr>
              <a:xfrm>
                <a:off x="6364794" y="5207882"/>
                <a:ext cx="5476684" cy="7281297"/>
              </a:xfrm>
              <a:custGeom>
                <a:avLst/>
                <a:gdLst/>
                <a:ahLst/>
                <a:cxnLst/>
                <a:rect r="r" b="b" t="t" l="l"/>
                <a:pathLst>
                  <a:path h="7281297" w="5476684">
                    <a:moveTo>
                      <a:pt x="0" y="7281297"/>
                    </a:moveTo>
                    <a:lnTo>
                      <a:pt x="0" y="438135"/>
                    </a:lnTo>
                    <a:cubicBezTo>
                      <a:pt x="0" y="196160"/>
                      <a:pt x="196160" y="0"/>
                      <a:pt x="438135" y="0"/>
                    </a:cubicBezTo>
                    <a:lnTo>
                      <a:pt x="5038549" y="0"/>
                    </a:lnTo>
                    <a:cubicBezTo>
                      <a:pt x="5280525" y="0"/>
                      <a:pt x="5476684" y="196160"/>
                      <a:pt x="5476684" y="438135"/>
                    </a:cubicBezTo>
                    <a:lnTo>
                      <a:pt x="5476684" y="7281297"/>
                    </a:lnTo>
                    <a:close/>
                  </a:path>
                </a:pathLst>
              </a:custGeom>
              <a:solidFill>
                <a:srgbClr val="38B6FF"/>
              </a:solidFill>
            </p:spPr>
          </p:sp>
        </p:grpSp>
      </p:grpSp>
      <p:sp>
        <p:nvSpPr>
          <p:cNvPr name="TextBox 23" id="23"/>
          <p:cNvSpPr txBox="true"/>
          <p:nvPr/>
        </p:nvSpPr>
        <p:spPr>
          <a:xfrm rot="0">
            <a:off x="2791518" y="1687958"/>
            <a:ext cx="471634" cy="34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"/>
              </a:lnSpc>
            </a:pPr>
            <a:r>
              <a:rPr lang="en-US" sz="2039">
                <a:solidFill>
                  <a:srgbClr val="38B6FF"/>
                </a:solidFill>
                <a:latin typeface="Pridi Regular"/>
              </a:rPr>
              <a:t>3.23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122625" y="3292439"/>
            <a:ext cx="471634" cy="34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"/>
              </a:lnSpc>
            </a:pPr>
            <a:r>
              <a:rPr lang="en-US" sz="2039">
                <a:solidFill>
                  <a:srgbClr val="38B6FF"/>
                </a:solidFill>
                <a:latin typeface="Pridi Regular"/>
              </a:rPr>
              <a:t>2.33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18143" y="485571"/>
            <a:ext cx="2110599" cy="34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"/>
              </a:lnSpc>
            </a:pPr>
            <a:r>
              <a:rPr lang="en-US" sz="2039">
                <a:solidFill>
                  <a:srgbClr val="38B6FF"/>
                </a:solidFill>
                <a:latin typeface="Pridi Regular"/>
              </a:rPr>
              <a:t>Avg(price/rating)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449298" y="8198975"/>
            <a:ext cx="585820" cy="34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"/>
              </a:lnSpc>
            </a:pPr>
            <a:r>
              <a:rPr lang="en-US" sz="2039">
                <a:solidFill>
                  <a:srgbClr val="38B6FF"/>
                </a:solidFill>
                <a:latin typeface="Pridi Regular"/>
              </a:rPr>
              <a:t>Type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435484" y="969562"/>
            <a:ext cx="1823816" cy="1823816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819884" y="969562"/>
            <a:ext cx="1823816" cy="1823816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996068" y="969562"/>
            <a:ext cx="1823816" cy="182381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1C25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01891" y="4606350"/>
            <a:ext cx="6884218" cy="1017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90"/>
              </a:lnSpc>
            </a:pPr>
            <a:r>
              <a:rPr lang="en-US" sz="6300" spc="315">
                <a:solidFill>
                  <a:srgbClr val="38B6FF"/>
                </a:solidFill>
                <a:latin typeface="League Spartan"/>
              </a:rPr>
              <a:t>CONCLUSION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1C25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85064" y="3566339"/>
            <a:ext cx="11317872" cy="3097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90"/>
              </a:lnSpc>
            </a:pPr>
            <a:r>
              <a:rPr lang="en-US" sz="6300" spc="315">
                <a:solidFill>
                  <a:srgbClr val="38B6FF"/>
                </a:solidFill>
                <a:latin typeface="League Spartan"/>
              </a:rPr>
              <a:t>THANK YOU</a:t>
            </a:r>
          </a:p>
          <a:p>
            <a:pPr algn="ctr">
              <a:lnSpc>
                <a:spcPts val="8190"/>
              </a:lnSpc>
            </a:pPr>
            <a:r>
              <a:rPr lang="en-US" sz="6300" spc="315">
                <a:solidFill>
                  <a:srgbClr val="38B6FF"/>
                </a:solidFill>
                <a:latin typeface="League Spartan"/>
              </a:rPr>
              <a:t>FOR </a:t>
            </a:r>
          </a:p>
          <a:p>
            <a:pPr algn="ctr">
              <a:lnSpc>
                <a:spcPts val="8190"/>
              </a:lnSpc>
            </a:pPr>
            <a:r>
              <a:rPr lang="en-US" sz="6300" spc="315">
                <a:solidFill>
                  <a:srgbClr val="38B6FF"/>
                </a:solidFill>
                <a:latin typeface="League Spartan"/>
              </a:rPr>
              <a:t>WATCHING &amp; LISTENING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B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5400000">
            <a:off x="13344103" y="4655163"/>
            <a:ext cx="8270077" cy="1017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90"/>
              </a:lnSpc>
            </a:pPr>
            <a:r>
              <a:rPr lang="en-US" sz="6300" spc="315">
                <a:solidFill>
                  <a:srgbClr val="1C2529"/>
                </a:solidFill>
                <a:latin typeface="League Spartan"/>
              </a:rPr>
              <a:t>THE MEMBER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183152" y="1028700"/>
            <a:ext cx="3946822" cy="8096925"/>
          </a:xfrm>
          <a:prstGeom prst="rect">
            <a:avLst/>
          </a:prstGeom>
          <a:solidFill>
            <a:srgbClr val="1C2529"/>
          </a:solidFill>
        </p:spPr>
      </p:sp>
      <p:sp>
        <p:nvSpPr>
          <p:cNvPr name="AutoShape 4" id="4"/>
          <p:cNvSpPr/>
          <p:nvPr/>
        </p:nvSpPr>
        <p:spPr>
          <a:xfrm rot="0">
            <a:off x="12741840" y="1009093"/>
            <a:ext cx="3946822" cy="8096925"/>
          </a:xfrm>
          <a:prstGeom prst="rect">
            <a:avLst/>
          </a:prstGeom>
          <a:solidFill>
            <a:srgbClr val="1C2529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13134172" y="7777449"/>
            <a:ext cx="3162159" cy="1009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1"/>
              </a:lnSpc>
            </a:pPr>
            <a:r>
              <a:rPr lang="en-US" sz="2667" spc="26">
                <a:solidFill>
                  <a:srgbClr val="E6DCCA"/>
                </a:solidFill>
                <a:latin typeface="Gidole"/>
              </a:rPr>
              <a:t>StudentID: 63130500097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5483" y="7736342"/>
            <a:ext cx="3162159" cy="1009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1"/>
              </a:lnSpc>
            </a:pPr>
            <a:r>
              <a:rPr lang="en-US" sz="2667" spc="26">
                <a:solidFill>
                  <a:srgbClr val="E6DCCA"/>
                </a:solidFill>
                <a:latin typeface="Gidole"/>
              </a:rPr>
              <a:t>StudentID: 63130500083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5483" y="5635101"/>
            <a:ext cx="3162159" cy="951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7"/>
              </a:lnSpc>
            </a:pPr>
            <a:r>
              <a:rPr lang="en-US" sz="2934" spc="190">
                <a:solidFill>
                  <a:srgbClr val="38B6FF"/>
                </a:solidFill>
                <a:cs typeface="Gidole"/>
              </a:rPr>
              <a:t>นายปุรเชษฐ์ เจิ้น</a:t>
            </a:r>
          </a:p>
          <a:p>
            <a:pPr algn="ctr">
              <a:lnSpc>
                <a:spcPts val="3667"/>
              </a:lnSpc>
            </a:pPr>
          </a:p>
        </p:txBody>
      </p:sp>
      <p:sp>
        <p:nvSpPr>
          <p:cNvPr name="AutoShape 8" id="8"/>
          <p:cNvSpPr/>
          <p:nvPr/>
        </p:nvSpPr>
        <p:spPr>
          <a:xfrm rot="0">
            <a:off x="4347401" y="1028700"/>
            <a:ext cx="3958103" cy="8077318"/>
          </a:xfrm>
          <a:prstGeom prst="rect">
            <a:avLst/>
          </a:prstGeom>
          <a:solidFill>
            <a:srgbClr val="1C2529"/>
          </a:solidFill>
        </p:spPr>
      </p:sp>
      <p:sp>
        <p:nvSpPr>
          <p:cNvPr name="TextBox 9" id="9"/>
          <p:cNvSpPr txBox="true"/>
          <p:nvPr/>
        </p:nvSpPr>
        <p:spPr>
          <a:xfrm rot="0">
            <a:off x="4740854" y="7736342"/>
            <a:ext cx="3171197" cy="1012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2"/>
              </a:lnSpc>
            </a:pPr>
            <a:r>
              <a:rPr lang="en-US" sz="2675" spc="26">
                <a:solidFill>
                  <a:srgbClr val="E6DCCA"/>
                </a:solidFill>
                <a:latin typeface="Gidole"/>
              </a:rPr>
              <a:t>StudentID: 63130500107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740854" y="5632773"/>
            <a:ext cx="3171197" cy="953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8"/>
              </a:lnSpc>
            </a:pPr>
            <a:r>
              <a:rPr lang="en-US" sz="2942" spc="191">
                <a:solidFill>
                  <a:srgbClr val="38B6FF"/>
                </a:solidFill>
                <a:cs typeface="Gidole"/>
              </a:rPr>
              <a:t>นายวิชญพัฒน์ พัทธิกานต์สกุล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34172" y="5635101"/>
            <a:ext cx="3162159" cy="951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7"/>
              </a:lnSpc>
            </a:pPr>
            <a:r>
              <a:rPr lang="en-US" sz="2934" spc="190">
                <a:solidFill>
                  <a:srgbClr val="38B6FF"/>
                </a:solidFill>
                <a:cs typeface="Gidole"/>
              </a:rPr>
              <a:t>นายยุทธศาสตร์ ประจักษ์สุวรรณ</a:t>
            </a:r>
          </a:p>
        </p:txBody>
      </p:sp>
      <p:sp>
        <p:nvSpPr>
          <p:cNvPr name="AutoShape 12" id="12"/>
          <p:cNvSpPr/>
          <p:nvPr/>
        </p:nvSpPr>
        <p:spPr>
          <a:xfrm rot="0">
            <a:off x="8531842" y="1028700"/>
            <a:ext cx="4064876" cy="8077318"/>
          </a:xfrm>
          <a:prstGeom prst="rect">
            <a:avLst/>
          </a:prstGeom>
          <a:solidFill>
            <a:srgbClr val="1C2529"/>
          </a:solidFill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688662" y="855757"/>
            <a:ext cx="1743684" cy="1743684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83152" y="1404914"/>
            <a:ext cx="3946822" cy="3889264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rcRect l="0" t="3764" r="0" b="3764"/>
          <a:stretch>
            <a:fillRect/>
          </a:stretch>
        </p:blipFill>
        <p:spPr>
          <a:xfrm flipH="false" flipV="false" rot="0">
            <a:off x="8531842" y="1535354"/>
            <a:ext cx="4064876" cy="3758824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rcRect l="0" t="0" r="6757" b="8379"/>
          <a:stretch>
            <a:fillRect/>
          </a:stretch>
        </p:blipFill>
        <p:spPr>
          <a:xfrm flipH="false" flipV="false" rot="0">
            <a:off x="4347401" y="1404914"/>
            <a:ext cx="3958103" cy="3889264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rcRect l="0" t="15217" r="0" b="8953"/>
          <a:stretch>
            <a:fillRect/>
          </a:stretch>
        </p:blipFill>
        <p:spPr>
          <a:xfrm flipH="false" flipV="false" rot="0">
            <a:off x="12741840" y="1385307"/>
            <a:ext cx="3946822" cy="3992259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8935909" y="7750089"/>
            <a:ext cx="3256743" cy="1037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1"/>
              </a:lnSpc>
            </a:pPr>
            <a:r>
              <a:rPr lang="en-US" sz="2747" spc="27">
                <a:solidFill>
                  <a:srgbClr val="E6DCCA"/>
                </a:solidFill>
                <a:latin typeface="Gidole"/>
              </a:rPr>
              <a:t>StudentID: 63130500133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935909" y="5617605"/>
            <a:ext cx="3256743" cy="968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7"/>
              </a:lnSpc>
            </a:pPr>
            <a:r>
              <a:rPr lang="en-US" sz="3022" spc="196">
                <a:solidFill>
                  <a:srgbClr val="38B6FF"/>
                </a:solidFill>
                <a:cs typeface="Gidole"/>
              </a:rPr>
              <a:t>นายอริย์ธัช</a:t>
            </a:r>
          </a:p>
          <a:p>
            <a:pPr algn="ctr">
              <a:lnSpc>
                <a:spcPts val="3777"/>
              </a:lnSpc>
            </a:pPr>
            <a:r>
              <a:rPr lang="en-US" sz="3022" spc="196">
                <a:solidFill>
                  <a:srgbClr val="38B6FF"/>
                </a:solidFill>
                <a:cs typeface="Gidole"/>
              </a:rPr>
              <a:t>กรุดมินบุรี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75483" y="7226714"/>
            <a:ext cx="3162159" cy="50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1"/>
              </a:lnSpc>
            </a:pPr>
            <a:r>
              <a:rPr lang="en-US" sz="2667" spc="26">
                <a:solidFill>
                  <a:srgbClr val="E6DCCA"/>
                </a:solidFill>
                <a:latin typeface="Gidole"/>
              </a:rPr>
              <a:t>CTO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740854" y="7226714"/>
            <a:ext cx="3162159" cy="50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1"/>
              </a:lnSpc>
            </a:pPr>
            <a:r>
              <a:rPr lang="en-US" sz="2667" spc="26">
                <a:solidFill>
                  <a:srgbClr val="E6DCCA"/>
                </a:solidFill>
                <a:latin typeface="Gidole"/>
              </a:rPr>
              <a:t>Secretary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983201" y="7226714"/>
            <a:ext cx="3162159" cy="50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1"/>
              </a:lnSpc>
            </a:pPr>
            <a:r>
              <a:rPr lang="en-US" sz="2667" spc="26">
                <a:solidFill>
                  <a:srgbClr val="E6DCCA"/>
                </a:solidFill>
                <a:latin typeface="Gidole"/>
              </a:rPr>
              <a:t>Cleaner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134172" y="7226714"/>
            <a:ext cx="3162159" cy="50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1"/>
              </a:lnSpc>
            </a:pPr>
            <a:r>
              <a:rPr lang="en-US" sz="2667" spc="26">
                <a:solidFill>
                  <a:srgbClr val="E6DCCA"/>
                </a:solidFill>
                <a:latin typeface="Gidole"/>
              </a:rPr>
              <a:t>CEO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B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37980" y="-526379"/>
            <a:ext cx="17412040" cy="10375398"/>
          </a:xfrm>
          <a:prstGeom prst="rect">
            <a:avLst/>
          </a:prstGeom>
          <a:solidFill>
            <a:srgbClr val="1C2529"/>
          </a:solidFill>
        </p:spPr>
      </p:sp>
      <p:sp>
        <p:nvSpPr>
          <p:cNvPr name="TextBox 3" id="3"/>
          <p:cNvSpPr txBox="true"/>
          <p:nvPr/>
        </p:nvSpPr>
        <p:spPr>
          <a:xfrm rot="-5400000">
            <a:off x="-1868114" y="4152745"/>
            <a:ext cx="7800297" cy="1017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90"/>
              </a:lnSpc>
            </a:pPr>
            <a:r>
              <a:rPr lang="en-US" sz="6300" spc="315">
                <a:solidFill>
                  <a:srgbClr val="38B6FF"/>
                </a:solidFill>
                <a:latin typeface="League Spartan"/>
              </a:rPr>
              <a:t>PRESENTATION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584134" y="5143500"/>
            <a:ext cx="7675166" cy="2430063"/>
            <a:chOff x="0" y="0"/>
            <a:chExt cx="10233555" cy="324008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66675"/>
              <a:ext cx="10233555" cy="7778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900"/>
                </a:lnSpc>
              </a:pPr>
              <a:r>
                <a:rPr lang="en-US" sz="3500" spc="175" u="sng">
                  <a:solidFill>
                    <a:srgbClr val="38B6FF"/>
                  </a:solidFill>
                  <a:latin typeface="League Spartan"/>
                </a:rPr>
                <a:t>POINTS FOR DISCUSSION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001709"/>
              <a:ext cx="10233555" cy="2238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500"/>
                </a:lnSpc>
              </a:pPr>
              <a:r>
                <a:rPr lang="en-US" sz="3000" spc="30">
                  <a:solidFill>
                    <a:srgbClr val="E6DCCA"/>
                  </a:solidFill>
                  <a:latin typeface="Gidole"/>
                </a:rPr>
                <a:t>Our story</a:t>
              </a:r>
            </a:p>
            <a:p>
              <a:pPr algn="r">
                <a:lnSpc>
                  <a:spcPts val="4500"/>
                </a:lnSpc>
              </a:pPr>
              <a:r>
                <a:rPr lang="en-US" sz="3000" spc="30">
                  <a:solidFill>
                    <a:srgbClr val="E6DCCA"/>
                  </a:solidFill>
                  <a:latin typeface="Gidole"/>
                </a:rPr>
                <a:t>Data Visualization</a:t>
              </a:r>
            </a:p>
            <a:p>
              <a:pPr algn="r">
                <a:lnSpc>
                  <a:spcPts val="4500"/>
                </a:lnSpc>
              </a:pPr>
              <a:r>
                <a:rPr lang="en-US" sz="3000" spc="30">
                  <a:solidFill>
                    <a:srgbClr val="E6DCCA"/>
                  </a:solidFill>
                  <a:latin typeface="Gidole"/>
                </a:rPr>
                <a:t>Conclusion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877558" y="777152"/>
            <a:ext cx="1823816" cy="182381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053742" y="777152"/>
            <a:ext cx="1823816" cy="1823816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138131" y="777152"/>
            <a:ext cx="1823816" cy="182381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5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3954506"/>
            <a:ext cx="15054176" cy="5303794"/>
          </a:xfrm>
          <a:prstGeom prst="rect">
            <a:avLst/>
          </a:prstGeom>
          <a:solidFill>
            <a:srgbClr val="E6DCCA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6601" t="16564" r="51109" b="2363"/>
          <a:stretch>
            <a:fillRect/>
          </a:stretch>
        </p:blipFill>
        <p:spPr>
          <a:xfrm flipH="false" flipV="false" rot="0">
            <a:off x="10549725" y="3954506"/>
            <a:ext cx="5533151" cy="530379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77493" y="1568963"/>
            <a:ext cx="10462401" cy="1017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90"/>
              </a:lnSpc>
            </a:pPr>
            <a:r>
              <a:rPr lang="en-US" sz="6300" spc="315">
                <a:solidFill>
                  <a:srgbClr val="38B6FF"/>
                </a:solidFill>
                <a:latin typeface="League Spartan"/>
              </a:rPr>
              <a:t>OUR STORY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770286" y="5902242"/>
            <a:ext cx="8779439" cy="1408322"/>
            <a:chOff x="0" y="0"/>
            <a:chExt cx="11705919" cy="187776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66675"/>
              <a:ext cx="11705143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00"/>
                </a:lnSpc>
              </a:pPr>
              <a:r>
                <a:rPr lang="en-US" sz="3500" spc="175">
                  <a:solidFill>
                    <a:srgbClr val="1C2529"/>
                  </a:solidFill>
                  <a:latin typeface="League Spartan"/>
                </a:rPr>
                <a:t>HOW IT STARTED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163388"/>
              <a:ext cx="11705919" cy="71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3000" spc="30">
                  <a:solidFill>
                    <a:srgbClr val="1C2529"/>
                  </a:solidFill>
                  <a:cs typeface="Gidole"/>
                </a:rPr>
                <a:t>เราอยากทำบริษัทที่เกี่ยวกับบริษัทหนังสือ</a:t>
              </a: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316301" y="1194205"/>
            <a:ext cx="1823816" cy="1823816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145257" y="1194205"/>
            <a:ext cx="1823816" cy="1823816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435484" y="1028700"/>
            <a:ext cx="1823816" cy="182381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5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92559" y="5064849"/>
            <a:ext cx="5902173" cy="2091933"/>
            <a:chOff x="0" y="0"/>
            <a:chExt cx="7869564" cy="278924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04775"/>
              <a:ext cx="7869564" cy="2092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893"/>
                </a:lnSpc>
              </a:pPr>
              <a:r>
                <a:rPr lang="en-US" sz="10811" spc="270">
                  <a:solidFill>
                    <a:srgbClr val="38B6FF"/>
                  </a:solidFill>
                  <a:latin typeface="League Spartan"/>
                </a:rPr>
                <a:t>56.36%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398169"/>
              <a:ext cx="7863200" cy="391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29"/>
                </a:lnSpc>
              </a:pPr>
              <a:r>
                <a:rPr lang="en-US" sz="1783" spc="115">
                  <a:solidFill>
                    <a:srgbClr val="E6DCCA"/>
                  </a:solidFill>
                  <a:latin typeface="Gidole"/>
                </a:rPr>
                <a:t>WITH NON FICTION BOOK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524804" y="5143500"/>
            <a:ext cx="4924283" cy="1565117"/>
            <a:chOff x="0" y="0"/>
            <a:chExt cx="6565711" cy="2086822"/>
          </a:xfrm>
        </p:grpSpPr>
        <p:sp>
          <p:nvSpPr>
            <p:cNvPr name="AutoShape 6" id="6"/>
            <p:cNvSpPr/>
            <p:nvPr/>
          </p:nvSpPr>
          <p:spPr>
            <a:xfrm rot="0">
              <a:off x="732902" y="0"/>
              <a:ext cx="5105871" cy="2086822"/>
            </a:xfrm>
            <a:prstGeom prst="rect">
              <a:avLst/>
            </a:prstGeom>
            <a:solidFill>
              <a:srgbClr val="E6DCCA"/>
            </a:solidFill>
          </p:spPr>
        </p:sp>
        <p:grpSp>
          <p:nvGrpSpPr>
            <p:cNvPr name="Group 7" id="7"/>
            <p:cNvGrpSpPr/>
            <p:nvPr/>
          </p:nvGrpSpPr>
          <p:grpSpPr>
            <a:xfrm rot="-8100000">
              <a:off x="5314155" y="450899"/>
              <a:ext cx="1037309" cy="1035650"/>
              <a:chOff x="0" y="0"/>
              <a:chExt cx="6350000" cy="633984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r="r" b="b" t="t" l="l"/>
                <a:pathLst>
                  <a:path h="6339840" w="635000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DCCA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1606085" y="686996"/>
              <a:ext cx="3359504" cy="6556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24"/>
                </a:lnSpc>
              </a:pPr>
              <a:r>
                <a:rPr lang="en-US" sz="2945" spc="147">
                  <a:solidFill>
                    <a:srgbClr val="1C2529"/>
                  </a:solidFill>
                  <a:latin typeface="League Spartan"/>
                </a:rPr>
                <a:t>GENRE</a:t>
              </a:r>
            </a:p>
          </p:txBody>
        </p:sp>
        <p:grpSp>
          <p:nvGrpSpPr>
            <p:cNvPr name="Group 10" id="10"/>
            <p:cNvGrpSpPr/>
            <p:nvPr/>
          </p:nvGrpSpPr>
          <p:grpSpPr>
            <a:xfrm rot="2700000">
              <a:off x="214247" y="450899"/>
              <a:ext cx="1037309" cy="1035650"/>
              <a:chOff x="0" y="0"/>
              <a:chExt cx="6350000" cy="633984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0" y="0"/>
                <a:ext cx="6350000" cy="6339840"/>
              </a:xfrm>
              <a:custGeom>
                <a:avLst/>
                <a:gdLst/>
                <a:ahLst/>
                <a:cxnLst/>
                <a:rect r="r" b="b" t="t" l="l"/>
                <a:pathLst>
                  <a:path h="6339840" w="6350000">
                    <a:moveTo>
                      <a:pt x="6350000" y="6339840"/>
                    </a:moveTo>
                    <a:lnTo>
                      <a:pt x="0" y="63398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DCCA"/>
              </a:solidFill>
            </p:spPr>
          </p:sp>
        </p:grpSp>
      </p:grpSp>
      <p:grpSp>
        <p:nvGrpSpPr>
          <p:cNvPr name="Group 12" id="12"/>
          <p:cNvGrpSpPr/>
          <p:nvPr/>
        </p:nvGrpSpPr>
        <p:grpSpPr>
          <a:xfrm rot="0">
            <a:off x="340220" y="5143500"/>
            <a:ext cx="5458255" cy="1934631"/>
            <a:chOff x="0" y="0"/>
            <a:chExt cx="7277674" cy="2579508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95250"/>
              <a:ext cx="7277674" cy="1936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998"/>
                </a:lnSpc>
              </a:pPr>
              <a:r>
                <a:rPr lang="en-US" sz="9998" spc="249">
                  <a:solidFill>
                    <a:srgbClr val="38B6FF"/>
                  </a:solidFill>
                  <a:latin typeface="League Spartan"/>
                </a:rPr>
                <a:t>43.64%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2225223"/>
              <a:ext cx="7271789" cy="3542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62"/>
                </a:lnSpc>
              </a:pPr>
              <a:r>
                <a:rPr lang="en-US" sz="1649" spc="107">
                  <a:solidFill>
                    <a:srgbClr val="E6DCCA"/>
                  </a:solidFill>
                  <a:latin typeface="Gidole"/>
                </a:rPr>
                <a:t>WITH FICTION BOOK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40220" y="971550"/>
            <a:ext cx="14122994" cy="2057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90"/>
              </a:lnSpc>
            </a:pPr>
            <a:r>
              <a:rPr lang="en-US" sz="6300" spc="315">
                <a:solidFill>
                  <a:srgbClr val="38B6FF"/>
                </a:solidFill>
                <a:latin typeface="League Spartan"/>
              </a:rPr>
              <a:t>PROPORTION</a:t>
            </a:r>
          </a:p>
          <a:p>
            <a:pPr algn="l">
              <a:lnSpc>
                <a:spcPts val="8190"/>
              </a:lnSpc>
            </a:pPr>
            <a:r>
              <a:rPr lang="en-US" sz="6300" spc="315">
                <a:solidFill>
                  <a:srgbClr val="38B6FF"/>
                </a:solidFill>
                <a:latin typeface="League Spartan"/>
              </a:rPr>
              <a:t>FOR TYPE IN BOOK SELLING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938058" y="1116798"/>
            <a:ext cx="1823816" cy="1823816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514435" y="1116798"/>
            <a:ext cx="1823816" cy="1823816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141972" y="1116798"/>
            <a:ext cx="1823816" cy="182381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5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7698392" y="871085"/>
            <a:ext cx="2729333" cy="18449882"/>
          </a:xfrm>
          <a:prstGeom prst="rect">
            <a:avLst/>
          </a:prstGeom>
          <a:solidFill>
            <a:srgbClr val="38B6FF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3273603" cy="1903442"/>
            <a:chOff x="0" y="0"/>
            <a:chExt cx="17698138" cy="253792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57150"/>
              <a:ext cx="17698138" cy="13371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190"/>
                </a:lnSpc>
              </a:pPr>
              <a:r>
                <a:rPr lang="en-US" sz="6300" spc="315">
                  <a:solidFill>
                    <a:srgbClr val="E6DCCA"/>
                  </a:solidFill>
                  <a:latin typeface="League Spartan"/>
                </a:rPr>
                <a:t>AVERAGE OF RATING 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760114"/>
              <a:ext cx="17675673" cy="7778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00"/>
                </a:lnSpc>
              </a:pPr>
              <a:r>
                <a:rPr lang="en-US" sz="3500" spc="175">
                  <a:solidFill>
                    <a:srgbClr val="38B6FF"/>
                  </a:solidFill>
                  <a:latin typeface="League Spartan"/>
                </a:rPr>
                <a:t>EACH TYPE OF BOOK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435484" y="1108326"/>
            <a:ext cx="1823816" cy="182381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725184" y="1068513"/>
            <a:ext cx="1823816" cy="182381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901368" y="1108326"/>
            <a:ext cx="1823816" cy="1823816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5552278" y="2892329"/>
            <a:ext cx="7202078" cy="5839031"/>
            <a:chOff x="0" y="0"/>
            <a:chExt cx="9602771" cy="778537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2071598" y="7327758"/>
              <a:ext cx="982690" cy="4576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58"/>
                </a:lnSpc>
              </a:pPr>
              <a:r>
                <a:rPr lang="en-US" sz="1970">
                  <a:solidFill>
                    <a:srgbClr val="E6DCCA"/>
                  </a:solidFill>
                  <a:latin typeface="Arimo"/>
                </a:rPr>
                <a:t>Fiction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6641400" y="7327758"/>
              <a:ext cx="1687399" cy="4576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58"/>
                </a:lnSpc>
              </a:pPr>
              <a:r>
                <a:rPr lang="en-US" sz="1970">
                  <a:solidFill>
                    <a:srgbClr val="E6DCCA"/>
                  </a:solidFill>
                  <a:latin typeface="Arimo"/>
                </a:rPr>
                <a:t>Non Fiction</a:t>
              </a:r>
            </a:p>
          </p:txBody>
        </p:sp>
        <p:grpSp>
          <p:nvGrpSpPr>
            <p:cNvPr name="Group 12" id="12"/>
            <p:cNvGrpSpPr>
              <a:grpSpLocks noChangeAspect="true"/>
            </p:cNvGrpSpPr>
            <p:nvPr/>
          </p:nvGrpSpPr>
          <p:grpSpPr>
            <a:xfrm rot="0">
              <a:off x="445272" y="200233"/>
              <a:ext cx="9157499" cy="7017830"/>
              <a:chOff x="0" y="0"/>
              <a:chExt cx="16297009" cy="12489178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0" y="-6350"/>
                <a:ext cx="1629701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6297010">
                    <a:moveTo>
                      <a:pt x="0" y="0"/>
                    </a:moveTo>
                    <a:lnTo>
                      <a:pt x="16297010" y="0"/>
                    </a:lnTo>
                    <a:lnTo>
                      <a:pt x="1629701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>
                <a:off x="0" y="2491486"/>
                <a:ext cx="1629701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6297010">
                    <a:moveTo>
                      <a:pt x="0" y="0"/>
                    </a:moveTo>
                    <a:lnTo>
                      <a:pt x="16297010" y="0"/>
                    </a:lnTo>
                    <a:lnTo>
                      <a:pt x="1629701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>
                <a:off x="0" y="4989321"/>
                <a:ext cx="1629701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6297010">
                    <a:moveTo>
                      <a:pt x="0" y="0"/>
                    </a:moveTo>
                    <a:lnTo>
                      <a:pt x="16297010" y="0"/>
                    </a:lnTo>
                    <a:lnTo>
                      <a:pt x="1629701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>
                <a:off x="0" y="7487157"/>
                <a:ext cx="1629701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6297010">
                    <a:moveTo>
                      <a:pt x="0" y="0"/>
                    </a:moveTo>
                    <a:lnTo>
                      <a:pt x="16297010" y="0"/>
                    </a:lnTo>
                    <a:lnTo>
                      <a:pt x="1629701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>
                <a:off x="0" y="9984993"/>
                <a:ext cx="1629701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6297010">
                    <a:moveTo>
                      <a:pt x="0" y="0"/>
                    </a:moveTo>
                    <a:lnTo>
                      <a:pt x="16297010" y="0"/>
                    </a:lnTo>
                    <a:lnTo>
                      <a:pt x="1629701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name="Freeform 18" id="18"/>
              <p:cNvSpPr/>
              <p:nvPr/>
            </p:nvSpPr>
            <p:spPr>
              <a:xfrm>
                <a:off x="0" y="12482829"/>
                <a:ext cx="1629701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6297010">
                    <a:moveTo>
                      <a:pt x="0" y="0"/>
                    </a:moveTo>
                    <a:lnTo>
                      <a:pt x="16297010" y="0"/>
                    </a:lnTo>
                    <a:lnTo>
                      <a:pt x="1629701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E6DCCA"/>
              </a:solid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0" y="-57150"/>
              <a:ext cx="278427" cy="4576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58"/>
                </a:lnSpc>
              </a:pPr>
              <a:r>
                <a:rPr lang="en-US" sz="1970">
                  <a:solidFill>
                    <a:srgbClr val="E6DCCA"/>
                  </a:solidFill>
                  <a:latin typeface="Arimo"/>
                </a:rPr>
                <a:t>5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346416"/>
              <a:ext cx="278427" cy="4576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58"/>
                </a:lnSpc>
              </a:pPr>
              <a:r>
                <a:rPr lang="en-US" sz="1970">
                  <a:solidFill>
                    <a:srgbClr val="E6DCCA"/>
                  </a:solidFill>
                  <a:latin typeface="Arimo"/>
                </a:rPr>
                <a:t>4 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2749982"/>
              <a:ext cx="278427" cy="4576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58"/>
                </a:lnSpc>
              </a:pPr>
              <a:r>
                <a:rPr lang="en-US" sz="1970">
                  <a:solidFill>
                    <a:srgbClr val="E6DCCA"/>
                  </a:solidFill>
                  <a:latin typeface="Arimo"/>
                </a:rPr>
                <a:t>3 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4153548"/>
              <a:ext cx="278427" cy="4576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58"/>
                </a:lnSpc>
              </a:pPr>
              <a:r>
                <a:rPr lang="en-US" sz="1970">
                  <a:solidFill>
                    <a:srgbClr val="E6DCCA"/>
                  </a:solidFill>
                  <a:latin typeface="Arimo"/>
                </a:rPr>
                <a:t>2 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5557114"/>
              <a:ext cx="278427" cy="4576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58"/>
                </a:lnSpc>
              </a:pPr>
              <a:r>
                <a:rPr lang="en-US" sz="1970">
                  <a:solidFill>
                    <a:srgbClr val="E6DCCA"/>
                  </a:solidFill>
                  <a:latin typeface="Arimo"/>
                </a:rPr>
                <a:t>1 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6960680"/>
              <a:ext cx="278427" cy="4576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758"/>
                </a:lnSpc>
              </a:pPr>
              <a:r>
                <a:rPr lang="en-US" sz="1970">
                  <a:solidFill>
                    <a:srgbClr val="E6DCCA"/>
                  </a:solidFill>
                  <a:latin typeface="Arimo"/>
                </a:rPr>
                <a:t>0 </a:t>
              </a:r>
            </a:p>
          </p:txBody>
        </p:sp>
        <p:grpSp>
          <p:nvGrpSpPr>
            <p:cNvPr name="Group 25" id="25"/>
            <p:cNvGrpSpPr>
              <a:grpSpLocks noChangeAspect="true"/>
            </p:cNvGrpSpPr>
            <p:nvPr/>
          </p:nvGrpSpPr>
          <p:grpSpPr>
            <a:xfrm rot="0">
              <a:off x="445272" y="200233"/>
              <a:ext cx="9157499" cy="7017830"/>
              <a:chOff x="0" y="0"/>
              <a:chExt cx="16297009" cy="12489178"/>
            </a:xfrm>
          </p:grpSpPr>
          <p:sp>
            <p:nvSpPr>
              <p:cNvPr name="Freeform 26" id="26"/>
              <p:cNvSpPr/>
              <p:nvPr/>
            </p:nvSpPr>
            <p:spPr>
              <a:xfrm>
                <a:off x="0" y="743001"/>
                <a:ext cx="7537367" cy="11746178"/>
              </a:xfrm>
              <a:custGeom>
                <a:avLst/>
                <a:gdLst/>
                <a:ahLst/>
                <a:cxnLst/>
                <a:rect r="r" b="b" t="t" l="l"/>
                <a:pathLst>
                  <a:path h="11746178" w="7537367">
                    <a:moveTo>
                      <a:pt x="0" y="11746178"/>
                    </a:moveTo>
                    <a:lnTo>
                      <a:pt x="0" y="602989"/>
                    </a:lnTo>
                    <a:cubicBezTo>
                      <a:pt x="0" y="269967"/>
                      <a:pt x="269968" y="0"/>
                      <a:pt x="602989" y="0"/>
                    </a:cubicBezTo>
                    <a:lnTo>
                      <a:pt x="6934378" y="0"/>
                    </a:lnTo>
                    <a:cubicBezTo>
                      <a:pt x="7094300" y="0"/>
                      <a:pt x="7247673" y="63529"/>
                      <a:pt x="7360755" y="176611"/>
                    </a:cubicBezTo>
                    <a:cubicBezTo>
                      <a:pt x="7473838" y="289694"/>
                      <a:pt x="7537367" y="443066"/>
                      <a:pt x="7537367" y="602989"/>
                    </a:cubicBezTo>
                    <a:lnTo>
                      <a:pt x="7537367" y="11746178"/>
                    </a:ln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>
                <a:off x="8759642" y="992784"/>
                <a:ext cx="7537368" cy="11496395"/>
              </a:xfrm>
              <a:custGeom>
                <a:avLst/>
                <a:gdLst/>
                <a:ahLst/>
                <a:cxnLst/>
                <a:rect r="r" b="b" t="t" l="l"/>
                <a:pathLst>
                  <a:path h="11496395" w="7537368">
                    <a:moveTo>
                      <a:pt x="0" y="11496395"/>
                    </a:moveTo>
                    <a:lnTo>
                      <a:pt x="0" y="602990"/>
                    </a:lnTo>
                    <a:cubicBezTo>
                      <a:pt x="0" y="443067"/>
                      <a:pt x="63530" y="289694"/>
                      <a:pt x="176612" y="176612"/>
                    </a:cubicBezTo>
                    <a:cubicBezTo>
                      <a:pt x="289694" y="63529"/>
                      <a:pt x="443067" y="0"/>
                      <a:pt x="602990" y="0"/>
                    </a:cubicBezTo>
                    <a:lnTo>
                      <a:pt x="6934378" y="0"/>
                    </a:lnTo>
                    <a:cubicBezTo>
                      <a:pt x="7094300" y="0"/>
                      <a:pt x="7247674" y="63529"/>
                      <a:pt x="7360757" y="176612"/>
                    </a:cubicBezTo>
                    <a:cubicBezTo>
                      <a:pt x="7473838" y="289694"/>
                      <a:pt x="7537368" y="443067"/>
                      <a:pt x="7537368" y="602990"/>
                    </a:cubicBezTo>
                    <a:lnTo>
                      <a:pt x="7537368" y="11496395"/>
                    </a:lnTo>
                    <a:close/>
                  </a:path>
                </a:pathLst>
              </a:custGeom>
              <a:solidFill>
                <a:srgbClr val="38B6FF"/>
              </a:solidFill>
            </p:spPr>
          </p:sp>
        </p:grpSp>
      </p:grpSp>
      <p:sp>
        <p:nvSpPr>
          <p:cNvPr name="TextBox 28" id="28"/>
          <p:cNvSpPr txBox="true"/>
          <p:nvPr/>
        </p:nvSpPr>
        <p:spPr>
          <a:xfrm rot="0">
            <a:off x="7201923" y="3049454"/>
            <a:ext cx="322182" cy="34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"/>
              </a:lnSpc>
            </a:pPr>
            <a:r>
              <a:rPr lang="en-US" sz="2039">
                <a:solidFill>
                  <a:srgbClr val="38B6FF"/>
                </a:solidFill>
                <a:latin typeface="Pridi Regular"/>
              </a:rPr>
              <a:t>4.7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952119" y="3049454"/>
            <a:ext cx="335896" cy="34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"/>
              </a:lnSpc>
            </a:pPr>
            <a:r>
              <a:rPr lang="en-US" sz="2039">
                <a:solidFill>
                  <a:srgbClr val="38B6FF"/>
                </a:solidFill>
                <a:latin typeface="Pridi Regular"/>
              </a:rPr>
              <a:t>4.6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B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05444" y="318606"/>
            <a:ext cx="8270077" cy="1017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90"/>
              </a:lnSpc>
            </a:pPr>
            <a:r>
              <a:rPr lang="en-US" sz="6300" spc="315">
                <a:solidFill>
                  <a:srgbClr val="1C2529"/>
                </a:solidFill>
                <a:latin typeface="League Spartan"/>
              </a:rPr>
              <a:t>TOP 4 AUTHOR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1028700" y="1888814"/>
            <a:ext cx="3946822" cy="8136681"/>
          </a:xfrm>
          <a:prstGeom prst="rect">
            <a:avLst/>
          </a:prstGeom>
          <a:solidFill>
            <a:srgbClr val="1C2529"/>
          </a:solidFill>
        </p:spPr>
      </p:sp>
      <p:sp>
        <p:nvSpPr>
          <p:cNvPr name="AutoShape 4" id="4"/>
          <p:cNvSpPr/>
          <p:nvPr/>
        </p:nvSpPr>
        <p:spPr>
          <a:xfrm rot="0">
            <a:off x="13587388" y="1869207"/>
            <a:ext cx="3946822" cy="8156288"/>
          </a:xfrm>
          <a:prstGeom prst="rect">
            <a:avLst/>
          </a:prstGeom>
          <a:solidFill>
            <a:srgbClr val="1C2529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1421032" y="6048016"/>
            <a:ext cx="3162159" cy="485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7"/>
              </a:lnSpc>
            </a:pPr>
            <a:r>
              <a:rPr lang="en-US" sz="2934" spc="190">
                <a:solidFill>
                  <a:srgbClr val="38B6FF"/>
                </a:solidFill>
                <a:latin typeface="Gidole"/>
              </a:rPr>
              <a:t>ALICE SCHERTLE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5192949" y="1888814"/>
            <a:ext cx="3958103" cy="8136681"/>
          </a:xfrm>
          <a:prstGeom prst="rect">
            <a:avLst/>
          </a:prstGeom>
          <a:solidFill>
            <a:srgbClr val="1C2529"/>
          </a:solidFill>
        </p:spPr>
      </p:sp>
      <p:sp>
        <p:nvSpPr>
          <p:cNvPr name="TextBox 7" id="7"/>
          <p:cNvSpPr txBox="true"/>
          <p:nvPr/>
        </p:nvSpPr>
        <p:spPr>
          <a:xfrm rot="0">
            <a:off x="5586402" y="6046878"/>
            <a:ext cx="3171197" cy="486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8"/>
              </a:lnSpc>
            </a:pPr>
            <a:r>
              <a:rPr lang="en-US" sz="2942" spc="191">
                <a:solidFill>
                  <a:srgbClr val="38B6FF"/>
                </a:solidFill>
                <a:latin typeface="Gidole"/>
              </a:rPr>
              <a:t>BILL MARTIN JR.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984758" y="6048016"/>
            <a:ext cx="3162159" cy="951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7"/>
              </a:lnSpc>
            </a:pPr>
            <a:r>
              <a:rPr lang="en-US" sz="2934" spc="190">
                <a:solidFill>
                  <a:srgbClr val="38B6FF"/>
                </a:solidFill>
                <a:latin typeface="Gidole"/>
              </a:rPr>
              <a:t>EMILY WINFIELD MARTIN</a:t>
            </a:r>
          </a:p>
        </p:txBody>
      </p:sp>
      <p:sp>
        <p:nvSpPr>
          <p:cNvPr name="AutoShape 9" id="9"/>
          <p:cNvSpPr/>
          <p:nvPr/>
        </p:nvSpPr>
        <p:spPr>
          <a:xfrm rot="0">
            <a:off x="9377390" y="1888814"/>
            <a:ext cx="4064876" cy="8136681"/>
          </a:xfrm>
          <a:prstGeom prst="rect">
            <a:avLst/>
          </a:prstGeom>
          <a:solidFill>
            <a:srgbClr val="1C2529"/>
          </a:solid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002042" y="-298783"/>
            <a:ext cx="1743684" cy="1743684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9781881" y="6095873"/>
            <a:ext cx="3256743" cy="489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7"/>
              </a:lnSpc>
            </a:pPr>
            <a:r>
              <a:rPr lang="en-US" sz="3022" spc="196">
                <a:solidFill>
                  <a:srgbClr val="38B6FF"/>
                </a:solidFill>
                <a:latin typeface="Gidole"/>
              </a:rPr>
              <a:t>CHIP GAINES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2395468"/>
            <a:ext cx="3913921" cy="3608146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rcRect l="0" t="19443" r="0" b="19443"/>
          <a:stretch>
            <a:fillRect/>
          </a:stretch>
        </p:blipFill>
        <p:spPr>
          <a:xfrm flipH="false" flipV="false" rot="0">
            <a:off x="5192949" y="2395468"/>
            <a:ext cx="3958103" cy="3628384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rcRect l="7997" t="0" r="7997" b="0"/>
          <a:stretch>
            <a:fillRect/>
          </a:stretch>
        </p:blipFill>
        <p:spPr>
          <a:xfrm flipH="false" flipV="false" rot="0">
            <a:off x="9378238" y="2395468"/>
            <a:ext cx="4064028" cy="3628384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rcRect l="0" t="6978" r="0" b="16500"/>
          <a:stretch>
            <a:fillRect/>
          </a:stretch>
        </p:blipFill>
        <p:spPr>
          <a:xfrm flipH="false" flipV="false" rot="0">
            <a:off x="13587388" y="2395468"/>
            <a:ext cx="3946822" cy="3628384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449264" y="-298783"/>
            <a:ext cx="1743684" cy="1743684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421032" y="6811846"/>
            <a:ext cx="3162159" cy="1285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00"/>
              </a:lnSpc>
            </a:pPr>
            <a:r>
              <a:rPr lang="en-US" sz="2000" spc="130">
                <a:solidFill>
                  <a:srgbClr val="38B6FF"/>
                </a:solidFill>
                <a:cs typeface="Gidole"/>
              </a:rPr>
              <a:t>ตัวอย่างหนังสือ</a:t>
            </a:r>
          </a:p>
          <a:p>
            <a:pPr>
              <a:lnSpc>
                <a:spcPts val="2500"/>
              </a:lnSpc>
            </a:pPr>
            <a:r>
              <a:rPr lang="en-US" sz="2000" spc="130">
                <a:solidFill>
                  <a:srgbClr val="38B6FF"/>
                </a:solidFill>
                <a:latin typeface="Gidole"/>
              </a:rPr>
              <a:t>LITTLE BLUE TRUCK</a:t>
            </a:r>
          </a:p>
          <a:p>
            <a:pPr>
              <a:lnSpc>
                <a:spcPts val="2500"/>
              </a:lnSpc>
            </a:pPr>
            <a:r>
              <a:rPr lang="en-US" sz="2000" spc="130">
                <a:solidFill>
                  <a:srgbClr val="38B6FF"/>
                </a:solidFill>
                <a:latin typeface="Gidole"/>
              </a:rPr>
              <a:t>(2014,FICTION)</a:t>
            </a:r>
          </a:p>
          <a:p>
            <a:pPr>
              <a:lnSpc>
                <a:spcPts val="250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5664854" y="6811846"/>
            <a:ext cx="3162159" cy="1603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00"/>
              </a:lnSpc>
            </a:pPr>
            <a:r>
              <a:rPr lang="en-US" sz="2000" spc="130">
                <a:solidFill>
                  <a:srgbClr val="38B6FF"/>
                </a:solidFill>
                <a:cs typeface="Gidole"/>
              </a:rPr>
              <a:t>ตัวอย่างหนังสือ</a:t>
            </a:r>
          </a:p>
          <a:p>
            <a:pPr>
              <a:lnSpc>
                <a:spcPts val="2500"/>
              </a:lnSpc>
            </a:pPr>
            <a:r>
              <a:rPr lang="en-US" sz="2000" spc="130">
                <a:solidFill>
                  <a:srgbClr val="38B6FF"/>
                </a:solidFill>
                <a:latin typeface="Gidole"/>
              </a:rPr>
              <a:t>BROWN BEAR, BROWN BEAR, WHAT DO YOU SEE?(2017,FICTION)</a:t>
            </a:r>
          </a:p>
          <a:p>
            <a:pPr>
              <a:lnSpc>
                <a:spcPts val="250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9828749" y="6811846"/>
            <a:ext cx="3162159" cy="1285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00"/>
              </a:lnSpc>
            </a:pPr>
            <a:r>
              <a:rPr lang="en-US" sz="2000" spc="130">
                <a:solidFill>
                  <a:srgbClr val="38B6FF"/>
                </a:solidFill>
                <a:cs typeface="Gidole"/>
              </a:rPr>
              <a:t>ตัวอย่างหนังสือ</a:t>
            </a:r>
          </a:p>
          <a:p>
            <a:pPr>
              <a:lnSpc>
                <a:spcPts val="2500"/>
              </a:lnSpc>
            </a:pPr>
            <a:r>
              <a:rPr lang="en-US" sz="2000" spc="130">
                <a:solidFill>
                  <a:srgbClr val="38B6FF"/>
                </a:solidFill>
                <a:latin typeface="Gidole"/>
              </a:rPr>
              <a:t>THE MAGNOLIA STORY</a:t>
            </a:r>
          </a:p>
          <a:p>
            <a:pPr>
              <a:lnSpc>
                <a:spcPts val="2500"/>
              </a:lnSpc>
            </a:pPr>
            <a:r>
              <a:rPr lang="en-US" sz="2000" spc="130">
                <a:solidFill>
                  <a:srgbClr val="38B6FF"/>
                </a:solidFill>
                <a:latin typeface="Gidole"/>
              </a:rPr>
              <a:t>(2016,NON FICTION)</a:t>
            </a:r>
          </a:p>
          <a:p>
            <a:pPr>
              <a:lnSpc>
                <a:spcPts val="250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3979720" y="6970572"/>
            <a:ext cx="3162159" cy="1603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00"/>
              </a:lnSpc>
            </a:pPr>
            <a:r>
              <a:rPr lang="en-US" sz="2000" spc="130">
                <a:solidFill>
                  <a:srgbClr val="38B6FF"/>
                </a:solidFill>
                <a:cs typeface="Gidole"/>
              </a:rPr>
              <a:t>ตัวอย่างหนังสือ</a:t>
            </a:r>
          </a:p>
          <a:p>
            <a:pPr>
              <a:lnSpc>
                <a:spcPts val="2500"/>
              </a:lnSpc>
            </a:pPr>
            <a:r>
              <a:rPr lang="en-US" sz="2000" spc="130">
                <a:solidFill>
                  <a:srgbClr val="38B6FF"/>
                </a:solidFill>
                <a:latin typeface="Gidole"/>
              </a:rPr>
              <a:t>THE WONDERFUL THINGS YOU WILL BE</a:t>
            </a:r>
          </a:p>
          <a:p>
            <a:pPr>
              <a:lnSpc>
                <a:spcPts val="2500"/>
              </a:lnSpc>
            </a:pPr>
            <a:r>
              <a:rPr lang="en-US" sz="2000" spc="130">
                <a:solidFill>
                  <a:srgbClr val="38B6FF"/>
                </a:solidFill>
                <a:latin typeface="Gidole"/>
              </a:rPr>
              <a:t>(2016,FICTION)</a:t>
            </a:r>
          </a:p>
          <a:p>
            <a:pPr>
              <a:lnSpc>
                <a:spcPts val="2500"/>
              </a:lnSpc>
            </a:pP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958803" y="8179403"/>
            <a:ext cx="2086615" cy="1723197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6616656" y="8263519"/>
            <a:ext cx="1258554" cy="1761976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0762981" y="8071307"/>
            <a:ext cx="1294542" cy="1939389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4745726" y="8311806"/>
            <a:ext cx="1630147" cy="1713689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2985660" y="1307182"/>
            <a:ext cx="18786212" cy="5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 spc="175">
                <a:solidFill>
                  <a:srgbClr val="1C2529"/>
                </a:solidFill>
                <a:latin typeface="League Spartan"/>
              </a:rPr>
              <a:t>ORDERED BY AVEARAGE OF RATING FROM 2009-2019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25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7698392" y="871085"/>
            <a:ext cx="2729333" cy="18449882"/>
          </a:xfrm>
          <a:prstGeom prst="rect">
            <a:avLst/>
          </a:prstGeom>
          <a:solidFill>
            <a:srgbClr val="38B6FF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331257" y="3485951"/>
            <a:ext cx="8731802" cy="1903442"/>
            <a:chOff x="0" y="0"/>
            <a:chExt cx="11642402" cy="253792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57150"/>
              <a:ext cx="11642402" cy="13371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190"/>
                </a:lnSpc>
              </a:pPr>
              <a:r>
                <a:rPr lang="en-US" sz="6300" spc="315">
                  <a:solidFill>
                    <a:srgbClr val="E6DCCA"/>
                  </a:solidFill>
                  <a:latin typeface="League Spartan"/>
                </a:rPr>
                <a:t>AVERAGE OF PRICE 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760114"/>
              <a:ext cx="11627624" cy="7778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00"/>
                </a:lnSpc>
              </a:pPr>
              <a:r>
                <a:rPr lang="en-US" sz="3500" spc="175">
                  <a:solidFill>
                    <a:srgbClr val="38B6FF"/>
                  </a:solidFill>
                  <a:latin typeface="League Spartan"/>
                </a:rPr>
                <a:t>IN 2009 - 2019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402042" y="790938"/>
            <a:ext cx="8885958" cy="6982646"/>
            <a:chOff x="0" y="0"/>
            <a:chExt cx="11847944" cy="931019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726156" y="8937459"/>
              <a:ext cx="602762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2009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756671" y="8937459"/>
              <a:ext cx="602762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2010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2787186" y="8937459"/>
              <a:ext cx="602762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2011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3817700" y="8937459"/>
              <a:ext cx="602762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2012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4848215" y="8937459"/>
              <a:ext cx="602762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2013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5878730" y="8937459"/>
              <a:ext cx="602762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2014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6909245" y="8937459"/>
              <a:ext cx="602762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2015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7939760" y="8937459"/>
              <a:ext cx="602762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2016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8970275" y="8937459"/>
              <a:ext cx="602762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2017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0000790" y="8937459"/>
              <a:ext cx="602762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2018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1031305" y="8937459"/>
              <a:ext cx="602762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2019</a:t>
              </a:r>
            </a:p>
          </p:txBody>
        </p:sp>
        <p:grpSp>
          <p:nvGrpSpPr>
            <p:cNvPr name="Group 18" id="18"/>
            <p:cNvGrpSpPr>
              <a:grpSpLocks noChangeAspect="true"/>
            </p:cNvGrpSpPr>
            <p:nvPr/>
          </p:nvGrpSpPr>
          <p:grpSpPr>
            <a:xfrm rot="0">
              <a:off x="512279" y="162555"/>
              <a:ext cx="11335664" cy="8687062"/>
              <a:chOff x="0" y="0"/>
              <a:chExt cx="16297009" cy="12489178"/>
            </a:xfrm>
          </p:grpSpPr>
          <p:sp>
            <p:nvSpPr>
              <p:cNvPr name="Freeform 19" id="19"/>
              <p:cNvSpPr/>
              <p:nvPr/>
            </p:nvSpPr>
            <p:spPr>
              <a:xfrm>
                <a:off x="0" y="-6350"/>
                <a:ext cx="1629701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6297010">
                    <a:moveTo>
                      <a:pt x="0" y="0"/>
                    </a:moveTo>
                    <a:lnTo>
                      <a:pt x="16297010" y="0"/>
                    </a:lnTo>
                    <a:lnTo>
                      <a:pt x="1629701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>
                <a:off x="0" y="3115945"/>
                <a:ext cx="1629701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6297010">
                    <a:moveTo>
                      <a:pt x="0" y="0"/>
                    </a:moveTo>
                    <a:lnTo>
                      <a:pt x="16297010" y="0"/>
                    </a:lnTo>
                    <a:lnTo>
                      <a:pt x="1629701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name="Freeform 21" id="21"/>
              <p:cNvSpPr/>
              <p:nvPr/>
            </p:nvSpPr>
            <p:spPr>
              <a:xfrm>
                <a:off x="0" y="6238239"/>
                <a:ext cx="1629701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6297010">
                    <a:moveTo>
                      <a:pt x="0" y="0"/>
                    </a:moveTo>
                    <a:lnTo>
                      <a:pt x="16297010" y="0"/>
                    </a:lnTo>
                    <a:lnTo>
                      <a:pt x="1629701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name="Freeform 22" id="22"/>
              <p:cNvSpPr/>
              <p:nvPr/>
            </p:nvSpPr>
            <p:spPr>
              <a:xfrm>
                <a:off x="0" y="9360534"/>
                <a:ext cx="1629701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6297010">
                    <a:moveTo>
                      <a:pt x="0" y="0"/>
                    </a:moveTo>
                    <a:lnTo>
                      <a:pt x="16297010" y="0"/>
                    </a:lnTo>
                    <a:lnTo>
                      <a:pt x="1629701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>
                <a:off x="0" y="12482829"/>
                <a:ext cx="1629701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6297010">
                    <a:moveTo>
                      <a:pt x="0" y="0"/>
                    </a:moveTo>
                    <a:lnTo>
                      <a:pt x="16297010" y="0"/>
                    </a:lnTo>
                    <a:lnTo>
                      <a:pt x="1629701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E6DCCA"/>
              </a:solidFill>
            </p:spPr>
          </p:sp>
        </p:grpSp>
        <p:sp>
          <p:nvSpPr>
            <p:cNvPr name="TextBox 24" id="24"/>
            <p:cNvSpPr txBox="true"/>
            <p:nvPr/>
          </p:nvSpPr>
          <p:spPr>
            <a:xfrm rot="0">
              <a:off x="0" y="-47625"/>
              <a:ext cx="376813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20 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2124141"/>
              <a:ext cx="376813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15 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4295906"/>
              <a:ext cx="376813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10 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50725" y="6467672"/>
              <a:ext cx="226088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5 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50725" y="8639437"/>
              <a:ext cx="226088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0 </a:t>
              </a:r>
            </a:p>
          </p:txBody>
        </p:sp>
        <p:grpSp>
          <p:nvGrpSpPr>
            <p:cNvPr name="Group 29" id="29"/>
            <p:cNvGrpSpPr>
              <a:grpSpLocks noChangeAspect="true"/>
            </p:cNvGrpSpPr>
            <p:nvPr/>
          </p:nvGrpSpPr>
          <p:grpSpPr>
            <a:xfrm rot="0">
              <a:off x="512279" y="162555"/>
              <a:ext cx="11335664" cy="8687062"/>
              <a:chOff x="0" y="0"/>
              <a:chExt cx="16297009" cy="12489178"/>
            </a:xfrm>
          </p:grpSpPr>
          <p:sp>
            <p:nvSpPr>
              <p:cNvPr name="Freeform 30" id="30"/>
              <p:cNvSpPr/>
              <p:nvPr/>
            </p:nvSpPr>
            <p:spPr>
              <a:xfrm>
                <a:off x="677273" y="2809294"/>
                <a:ext cx="1577085" cy="1281772"/>
              </a:xfrm>
              <a:custGeom>
                <a:avLst/>
                <a:gdLst/>
                <a:ahLst/>
                <a:cxnLst/>
                <a:rect r="r" b="b" t="t" l="l"/>
                <a:pathLst>
                  <a:path h="1281772" w="1577085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81362" y="40913"/>
                    </a:moveTo>
                    <a:cubicBezTo>
                      <a:pt x="69039" y="31134"/>
                      <a:pt x="51129" y="33155"/>
                      <a:pt x="41295" y="45435"/>
                    </a:cubicBezTo>
                    <a:cubicBezTo>
                      <a:pt x="31462" y="57714"/>
                      <a:pt x="33403" y="75633"/>
                      <a:pt x="45638" y="85521"/>
                    </a:cubicBezTo>
                    <a:lnTo>
                      <a:pt x="1527184" y="1271993"/>
                    </a:lnTo>
                    <a:cubicBezTo>
                      <a:pt x="1539508" y="1281772"/>
                      <a:pt x="1557417" y="1279751"/>
                      <a:pt x="1567251" y="1267471"/>
                    </a:cubicBezTo>
                    <a:cubicBezTo>
                      <a:pt x="1577085" y="1255192"/>
                      <a:pt x="1575144" y="1237273"/>
                      <a:pt x="1562908" y="1227385"/>
                    </a:cubicBez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name="Freeform 31" id="31"/>
              <p:cNvSpPr/>
              <p:nvPr/>
            </p:nvSpPr>
            <p:spPr>
              <a:xfrm>
                <a:off x="2158819" y="3027420"/>
                <a:ext cx="1577428" cy="1094779"/>
              </a:xfrm>
              <a:custGeom>
                <a:avLst/>
                <a:gdLst/>
                <a:ahLst/>
                <a:cxnLst/>
                <a:rect r="r" b="b" t="t" l="l"/>
                <a:pathLst>
                  <a:path h="1094779" w="1577428">
                    <a:moveTo>
                      <a:pt x="127000" y="1031563"/>
                    </a:moveTo>
                    <a:cubicBezTo>
                      <a:pt x="126844" y="996604"/>
                      <a:pt x="98460" y="968346"/>
                      <a:pt x="63500" y="968346"/>
                    </a:cubicBezTo>
                    <a:cubicBezTo>
                      <a:pt x="28541" y="968346"/>
                      <a:pt x="157" y="996604"/>
                      <a:pt x="0" y="1031563"/>
                    </a:cubicBezTo>
                    <a:cubicBezTo>
                      <a:pt x="157" y="1066522"/>
                      <a:pt x="28541" y="1094780"/>
                      <a:pt x="63500" y="1094780"/>
                    </a:cubicBezTo>
                    <a:cubicBezTo>
                      <a:pt x="98460" y="1094780"/>
                      <a:pt x="126844" y="1066522"/>
                      <a:pt x="127000" y="1031563"/>
                    </a:cubicBezTo>
                    <a:close/>
                    <a:moveTo>
                      <a:pt x="47523" y="1007872"/>
                    </a:moveTo>
                    <a:cubicBezTo>
                      <a:pt x="34520" y="1016726"/>
                      <a:pt x="31119" y="1034426"/>
                      <a:pt x="39915" y="1047469"/>
                    </a:cubicBezTo>
                    <a:cubicBezTo>
                      <a:pt x="48711" y="1060511"/>
                      <a:pt x="66395" y="1063992"/>
                      <a:pt x="79477" y="1055254"/>
                    </a:cubicBezTo>
                    <a:lnTo>
                      <a:pt x="1561024" y="56120"/>
                    </a:lnTo>
                    <a:cubicBezTo>
                      <a:pt x="1574027" y="47266"/>
                      <a:pt x="1577428" y="29566"/>
                      <a:pt x="1568632" y="16523"/>
                    </a:cubicBezTo>
                    <a:cubicBezTo>
                      <a:pt x="1559836" y="3480"/>
                      <a:pt x="1542152" y="0"/>
                      <a:pt x="1529070" y="8738"/>
                    </a:cubicBez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name="Freeform 32" id="32"/>
              <p:cNvSpPr/>
              <p:nvPr/>
            </p:nvSpPr>
            <p:spPr>
              <a:xfrm>
                <a:off x="3640366" y="2905231"/>
                <a:ext cx="1574715" cy="217834"/>
              </a:xfrm>
              <a:custGeom>
                <a:avLst/>
                <a:gdLst/>
                <a:ahLst/>
                <a:cxnLst/>
                <a:rect r="r" b="b" t="t" l="l"/>
                <a:pathLst>
                  <a:path h="217834" w="1574715">
                    <a:moveTo>
                      <a:pt x="127000" y="154618"/>
                    </a:moveTo>
                    <a:cubicBezTo>
                      <a:pt x="126844" y="119658"/>
                      <a:pt x="98459" y="91401"/>
                      <a:pt x="63500" y="91401"/>
                    </a:cubicBezTo>
                    <a:cubicBezTo>
                      <a:pt x="28540" y="91401"/>
                      <a:pt x="156" y="119658"/>
                      <a:pt x="0" y="154618"/>
                    </a:cubicBezTo>
                    <a:cubicBezTo>
                      <a:pt x="156" y="189577"/>
                      <a:pt x="28540" y="217834"/>
                      <a:pt x="63500" y="217834"/>
                    </a:cubicBezTo>
                    <a:cubicBezTo>
                      <a:pt x="98459" y="217834"/>
                      <a:pt x="126844" y="189577"/>
                      <a:pt x="127000" y="154618"/>
                    </a:cubicBezTo>
                    <a:close/>
                    <a:moveTo>
                      <a:pt x="61100" y="126144"/>
                    </a:moveTo>
                    <a:cubicBezTo>
                      <a:pt x="45430" y="127535"/>
                      <a:pt x="33831" y="141331"/>
                      <a:pt x="35153" y="157007"/>
                    </a:cubicBezTo>
                    <a:cubicBezTo>
                      <a:pt x="36474" y="172683"/>
                      <a:pt x="50218" y="184343"/>
                      <a:pt x="65900" y="183092"/>
                    </a:cubicBezTo>
                    <a:lnTo>
                      <a:pt x="1547446" y="58200"/>
                    </a:lnTo>
                    <a:cubicBezTo>
                      <a:pt x="1563116" y="56808"/>
                      <a:pt x="1574715" y="43012"/>
                      <a:pt x="1573393" y="27336"/>
                    </a:cubicBezTo>
                    <a:cubicBezTo>
                      <a:pt x="1572071" y="11660"/>
                      <a:pt x="1558328" y="0"/>
                      <a:pt x="1542646" y="1252"/>
                    </a:cubicBez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name="Freeform 33" id="33"/>
              <p:cNvSpPr/>
              <p:nvPr/>
            </p:nvSpPr>
            <p:spPr>
              <a:xfrm>
                <a:off x="5121912" y="2871740"/>
                <a:ext cx="1576783" cy="532129"/>
              </a:xfrm>
              <a:custGeom>
                <a:avLst/>
                <a:gdLst/>
                <a:ahLst/>
                <a:cxnLst/>
                <a:rect r="r" b="b" t="t" l="l"/>
                <a:pathLst>
                  <a:path h="532129" w="1576783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6" y="28258"/>
                      <a:pt x="0" y="63217"/>
                    </a:cubicBezTo>
                    <a:cubicBezTo>
                      <a:pt x="156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1586" y="35810"/>
                    </a:moveTo>
                    <a:cubicBezTo>
                      <a:pt x="56478" y="31426"/>
                      <a:pt x="40667" y="40078"/>
                      <a:pt x="36215" y="55167"/>
                    </a:cubicBezTo>
                    <a:cubicBezTo>
                      <a:pt x="31764" y="70256"/>
                      <a:pt x="40345" y="86105"/>
                      <a:pt x="55414" y="90624"/>
                    </a:cubicBezTo>
                    <a:lnTo>
                      <a:pt x="1536960" y="527745"/>
                    </a:lnTo>
                    <a:cubicBezTo>
                      <a:pt x="1552068" y="532129"/>
                      <a:pt x="1567879" y="523477"/>
                      <a:pt x="1572331" y="508388"/>
                    </a:cubicBezTo>
                    <a:cubicBezTo>
                      <a:pt x="1576783" y="493300"/>
                      <a:pt x="1568201" y="477451"/>
                      <a:pt x="1553133" y="472931"/>
                    </a:cubicBez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>
                <a:off x="6603458" y="3308862"/>
                <a:ext cx="1573495" cy="126433"/>
              </a:xfrm>
              <a:custGeom>
                <a:avLst/>
                <a:gdLst/>
                <a:ahLst/>
                <a:cxnLst/>
                <a:rect r="r" b="b" t="t" l="l"/>
                <a:pathLst>
                  <a:path h="126433" w="1573495">
                    <a:moveTo>
                      <a:pt x="127000" y="63216"/>
                    </a:moveTo>
                    <a:cubicBezTo>
                      <a:pt x="126844" y="28257"/>
                      <a:pt x="98460" y="0"/>
                      <a:pt x="63500" y="0"/>
                    </a:cubicBezTo>
                    <a:cubicBezTo>
                      <a:pt x="28540" y="0"/>
                      <a:pt x="157" y="28257"/>
                      <a:pt x="0" y="63216"/>
                    </a:cubicBezTo>
                    <a:cubicBezTo>
                      <a:pt x="157" y="98175"/>
                      <a:pt x="28540" y="126433"/>
                      <a:pt x="63500" y="126433"/>
                    </a:cubicBezTo>
                    <a:cubicBezTo>
                      <a:pt x="98460" y="126433"/>
                      <a:pt x="126844" y="98175"/>
                      <a:pt x="127000" y="63216"/>
                    </a:cubicBezTo>
                    <a:close/>
                    <a:moveTo>
                      <a:pt x="63500" y="34641"/>
                    </a:moveTo>
                    <a:cubicBezTo>
                      <a:pt x="47769" y="34712"/>
                      <a:pt x="35052" y="47484"/>
                      <a:pt x="35052" y="63216"/>
                    </a:cubicBezTo>
                    <a:cubicBezTo>
                      <a:pt x="35052" y="78948"/>
                      <a:pt x="47769" y="91721"/>
                      <a:pt x="63500" y="91791"/>
                    </a:cubicBezTo>
                    <a:lnTo>
                      <a:pt x="1545047" y="91791"/>
                    </a:lnTo>
                    <a:cubicBezTo>
                      <a:pt x="1560779" y="91721"/>
                      <a:pt x="1573495" y="78948"/>
                      <a:pt x="1573495" y="63216"/>
                    </a:cubicBezTo>
                    <a:cubicBezTo>
                      <a:pt x="1573495" y="47484"/>
                      <a:pt x="1560779" y="34712"/>
                      <a:pt x="1545047" y="34641"/>
                    </a:cubicBez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name="Freeform 35" id="35"/>
              <p:cNvSpPr/>
              <p:nvPr/>
            </p:nvSpPr>
            <p:spPr>
              <a:xfrm>
                <a:off x="8085005" y="3308862"/>
                <a:ext cx="1577602" cy="2718450"/>
              </a:xfrm>
              <a:custGeom>
                <a:avLst/>
                <a:gdLst/>
                <a:ahLst/>
                <a:cxnLst/>
                <a:rect r="r" b="b" t="t" l="l"/>
                <a:pathLst>
                  <a:path h="2718450" w="1577602">
                    <a:moveTo>
                      <a:pt x="127000" y="63216"/>
                    </a:moveTo>
                    <a:cubicBezTo>
                      <a:pt x="126843" y="28257"/>
                      <a:pt x="98460" y="0"/>
                      <a:pt x="63500" y="0"/>
                    </a:cubicBezTo>
                    <a:cubicBezTo>
                      <a:pt x="28540" y="0"/>
                      <a:pt x="157" y="28257"/>
                      <a:pt x="0" y="63216"/>
                    </a:cubicBezTo>
                    <a:cubicBezTo>
                      <a:pt x="157" y="98175"/>
                      <a:pt x="28540" y="126433"/>
                      <a:pt x="63500" y="126433"/>
                    </a:cubicBezTo>
                    <a:cubicBezTo>
                      <a:pt x="98460" y="126433"/>
                      <a:pt x="126843" y="98175"/>
                      <a:pt x="127000" y="63216"/>
                    </a:cubicBezTo>
                    <a:close/>
                    <a:moveTo>
                      <a:pt x="88379" y="49162"/>
                    </a:moveTo>
                    <a:cubicBezTo>
                      <a:pt x="80580" y="35499"/>
                      <a:pt x="63205" y="30709"/>
                      <a:pt x="49508" y="38447"/>
                    </a:cubicBezTo>
                    <a:cubicBezTo>
                      <a:pt x="35810" y="46185"/>
                      <a:pt x="30944" y="63539"/>
                      <a:pt x="38620" y="77270"/>
                    </a:cubicBezTo>
                    <a:lnTo>
                      <a:pt x="1520166" y="2699998"/>
                    </a:lnTo>
                    <a:cubicBezTo>
                      <a:pt x="1527965" y="2713661"/>
                      <a:pt x="1545341" y="2718450"/>
                      <a:pt x="1559037" y="2710712"/>
                    </a:cubicBezTo>
                    <a:cubicBezTo>
                      <a:pt x="1572735" y="2702975"/>
                      <a:pt x="1577602" y="2685621"/>
                      <a:pt x="1569926" y="2671889"/>
                    </a:cubicBez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name="Freeform 36" id="36"/>
              <p:cNvSpPr/>
              <p:nvPr/>
            </p:nvSpPr>
            <p:spPr>
              <a:xfrm>
                <a:off x="9566551" y="4214447"/>
                <a:ext cx="1576963" cy="1843576"/>
              </a:xfrm>
              <a:custGeom>
                <a:avLst/>
                <a:gdLst/>
                <a:ahLst/>
                <a:cxnLst/>
                <a:rect r="r" b="b" t="t" l="l"/>
                <a:pathLst>
                  <a:path h="1843576" w="1576963">
                    <a:moveTo>
                      <a:pt x="127000" y="1780359"/>
                    </a:moveTo>
                    <a:cubicBezTo>
                      <a:pt x="126843" y="1745400"/>
                      <a:pt x="98460" y="1717142"/>
                      <a:pt x="63500" y="1717142"/>
                    </a:cubicBezTo>
                    <a:cubicBezTo>
                      <a:pt x="28540" y="1717142"/>
                      <a:pt x="157" y="1745400"/>
                      <a:pt x="0" y="1780359"/>
                    </a:cubicBezTo>
                    <a:cubicBezTo>
                      <a:pt x="157" y="1815318"/>
                      <a:pt x="28540" y="1843575"/>
                      <a:pt x="63500" y="1843575"/>
                    </a:cubicBezTo>
                    <a:cubicBezTo>
                      <a:pt x="98460" y="1843575"/>
                      <a:pt x="126843" y="1815318"/>
                      <a:pt x="127000" y="1780359"/>
                    </a:cubicBezTo>
                    <a:close/>
                    <a:moveTo>
                      <a:pt x="41699" y="1761886"/>
                    </a:moveTo>
                    <a:cubicBezTo>
                      <a:pt x="31583" y="1773934"/>
                      <a:pt x="33107" y="1791892"/>
                      <a:pt x="45110" y="1802063"/>
                    </a:cubicBezTo>
                    <a:cubicBezTo>
                      <a:pt x="57112" y="1812232"/>
                      <a:pt x="75078" y="1810788"/>
                      <a:pt x="85301" y="1798831"/>
                    </a:cubicBezTo>
                    <a:lnTo>
                      <a:pt x="1566847" y="50347"/>
                    </a:lnTo>
                    <a:cubicBezTo>
                      <a:pt x="1576963" y="38299"/>
                      <a:pt x="1575439" y="20340"/>
                      <a:pt x="1563436" y="10170"/>
                    </a:cubicBezTo>
                    <a:cubicBezTo>
                      <a:pt x="1551434" y="0"/>
                      <a:pt x="1533468" y="1444"/>
                      <a:pt x="1523245" y="13401"/>
                    </a:cubicBez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>
                <a:off x="11048097" y="4183104"/>
                <a:ext cx="1577218" cy="1219460"/>
              </a:xfrm>
              <a:custGeom>
                <a:avLst/>
                <a:gdLst/>
                <a:ahLst/>
                <a:cxnLst/>
                <a:rect r="r" b="b" t="t" l="l"/>
                <a:pathLst>
                  <a:path h="1219460" w="1577218">
                    <a:moveTo>
                      <a:pt x="127000" y="63217"/>
                    </a:moveTo>
                    <a:cubicBezTo>
                      <a:pt x="126843" y="28258"/>
                      <a:pt x="98460" y="0"/>
                      <a:pt x="63500" y="0"/>
                    </a:cubicBezTo>
                    <a:cubicBezTo>
                      <a:pt x="28540" y="0"/>
                      <a:pt x="157" y="28258"/>
                      <a:pt x="0" y="63217"/>
                    </a:cubicBezTo>
                    <a:cubicBezTo>
                      <a:pt x="157" y="98176"/>
                      <a:pt x="28540" y="126433"/>
                      <a:pt x="63500" y="126433"/>
                    </a:cubicBezTo>
                    <a:cubicBezTo>
                      <a:pt x="98460" y="126433"/>
                      <a:pt x="126843" y="98176"/>
                      <a:pt x="127000" y="63217"/>
                    </a:cubicBezTo>
                    <a:close/>
                    <a:moveTo>
                      <a:pt x="80772" y="40452"/>
                    </a:moveTo>
                    <a:cubicBezTo>
                      <a:pt x="68197" y="30999"/>
                      <a:pt x="50346" y="33489"/>
                      <a:pt x="40837" y="46022"/>
                    </a:cubicBezTo>
                    <a:cubicBezTo>
                      <a:pt x="31328" y="58555"/>
                      <a:pt x="33738" y="76417"/>
                      <a:pt x="46229" y="85982"/>
                    </a:cubicBezTo>
                    <a:lnTo>
                      <a:pt x="1527775" y="1210008"/>
                    </a:lnTo>
                    <a:cubicBezTo>
                      <a:pt x="1540350" y="1219460"/>
                      <a:pt x="1558201" y="1216970"/>
                      <a:pt x="1567710" y="1204437"/>
                    </a:cubicBezTo>
                    <a:cubicBezTo>
                      <a:pt x="1577218" y="1191904"/>
                      <a:pt x="1574808" y="1174043"/>
                      <a:pt x="1562318" y="1164478"/>
                    </a:cubicBez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name="Freeform 38" id="38"/>
              <p:cNvSpPr/>
              <p:nvPr/>
            </p:nvSpPr>
            <p:spPr>
              <a:xfrm>
                <a:off x="12529644" y="5307130"/>
                <a:ext cx="1577208" cy="657451"/>
              </a:xfrm>
              <a:custGeom>
                <a:avLst/>
                <a:gdLst/>
                <a:ahLst/>
                <a:cxnLst/>
                <a:rect r="r" b="b" t="t" l="l"/>
                <a:pathLst>
                  <a:path h="657451" w="1577208">
                    <a:moveTo>
                      <a:pt x="127000" y="63217"/>
                    </a:moveTo>
                    <a:cubicBezTo>
                      <a:pt x="126843" y="28258"/>
                      <a:pt x="98460" y="0"/>
                      <a:pt x="63500" y="0"/>
                    </a:cubicBezTo>
                    <a:cubicBezTo>
                      <a:pt x="28540" y="0"/>
                      <a:pt x="156" y="28258"/>
                      <a:pt x="0" y="63217"/>
                    </a:cubicBezTo>
                    <a:cubicBezTo>
                      <a:pt x="156" y="98176"/>
                      <a:pt x="28540" y="126433"/>
                      <a:pt x="63500" y="126433"/>
                    </a:cubicBezTo>
                    <a:cubicBezTo>
                      <a:pt x="98460" y="126433"/>
                      <a:pt x="126843" y="98176"/>
                      <a:pt x="127000" y="63217"/>
                    </a:cubicBezTo>
                    <a:close/>
                    <a:moveTo>
                      <a:pt x="73635" y="36500"/>
                    </a:moveTo>
                    <a:cubicBezTo>
                      <a:pt x="58901" y="30986"/>
                      <a:pt x="42482" y="38418"/>
                      <a:pt x="36902" y="53127"/>
                    </a:cubicBezTo>
                    <a:cubicBezTo>
                      <a:pt x="31322" y="67836"/>
                      <a:pt x="38681" y="84289"/>
                      <a:pt x="53365" y="89934"/>
                    </a:cubicBezTo>
                    <a:lnTo>
                      <a:pt x="1534911" y="651947"/>
                    </a:lnTo>
                    <a:cubicBezTo>
                      <a:pt x="1549642" y="657451"/>
                      <a:pt x="1566052" y="650018"/>
                      <a:pt x="1571630" y="635314"/>
                    </a:cubicBezTo>
                    <a:cubicBezTo>
                      <a:pt x="1577208" y="620610"/>
                      <a:pt x="1569855" y="604163"/>
                      <a:pt x="1555180" y="598513"/>
                    </a:cubicBez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name="Freeform 39" id="39"/>
              <p:cNvSpPr/>
              <p:nvPr/>
            </p:nvSpPr>
            <p:spPr>
              <a:xfrm>
                <a:off x="14011190" y="5869143"/>
                <a:ext cx="1608547" cy="376217"/>
              </a:xfrm>
              <a:custGeom>
                <a:avLst/>
                <a:gdLst/>
                <a:ahLst/>
                <a:cxnLst/>
                <a:rect r="r" b="b" t="t" l="l"/>
                <a:pathLst>
                  <a:path h="376217" w="1608547">
                    <a:moveTo>
                      <a:pt x="127000" y="63217"/>
                    </a:moveTo>
                    <a:cubicBezTo>
                      <a:pt x="126843" y="28257"/>
                      <a:pt x="98459" y="0"/>
                      <a:pt x="63500" y="0"/>
                    </a:cubicBezTo>
                    <a:cubicBezTo>
                      <a:pt x="28541" y="0"/>
                      <a:pt x="156" y="28257"/>
                      <a:pt x="0" y="63217"/>
                    </a:cubicBezTo>
                    <a:cubicBezTo>
                      <a:pt x="156" y="98176"/>
                      <a:pt x="28541" y="126433"/>
                      <a:pt x="63500" y="126433"/>
                    </a:cubicBezTo>
                    <a:cubicBezTo>
                      <a:pt x="98459" y="126433"/>
                      <a:pt x="126843" y="98176"/>
                      <a:pt x="127000" y="63217"/>
                    </a:cubicBezTo>
                    <a:close/>
                    <a:moveTo>
                      <a:pt x="68250" y="35039"/>
                    </a:moveTo>
                    <a:cubicBezTo>
                      <a:pt x="52725" y="32494"/>
                      <a:pt x="38063" y="42975"/>
                      <a:pt x="35449" y="58488"/>
                    </a:cubicBezTo>
                    <a:cubicBezTo>
                      <a:pt x="32833" y="74000"/>
                      <a:pt x="43248" y="88710"/>
                      <a:pt x="58750" y="91394"/>
                    </a:cubicBezTo>
                    <a:lnTo>
                      <a:pt x="1540295" y="341178"/>
                    </a:lnTo>
                    <a:cubicBezTo>
                      <a:pt x="1555819" y="343724"/>
                      <a:pt x="1570482" y="333243"/>
                      <a:pt x="1573098" y="317730"/>
                    </a:cubicBezTo>
                    <a:cubicBezTo>
                      <a:pt x="1575713" y="302217"/>
                      <a:pt x="1565298" y="287508"/>
                      <a:pt x="1549797" y="284823"/>
                    </a:cubicBezTo>
                    <a:close/>
                    <a:moveTo>
                      <a:pt x="1608547" y="313000"/>
                    </a:moveTo>
                    <a:cubicBezTo>
                      <a:pt x="1608390" y="278041"/>
                      <a:pt x="1580006" y="249784"/>
                      <a:pt x="1545047" y="249784"/>
                    </a:cubicBezTo>
                    <a:cubicBezTo>
                      <a:pt x="1510087" y="249784"/>
                      <a:pt x="1481703" y="278041"/>
                      <a:pt x="1481547" y="313000"/>
                    </a:cubicBezTo>
                    <a:cubicBezTo>
                      <a:pt x="1481703" y="347959"/>
                      <a:pt x="1510087" y="376217"/>
                      <a:pt x="1545047" y="376217"/>
                    </a:cubicBezTo>
                    <a:cubicBezTo>
                      <a:pt x="1580006" y="376217"/>
                      <a:pt x="1608390" y="347959"/>
                      <a:pt x="1608547" y="313000"/>
                    </a:cubicBezTo>
                    <a:close/>
                  </a:path>
                </a:pathLst>
              </a:custGeom>
              <a:solidFill>
                <a:srgbClr val="E6DCCA"/>
              </a:solidFill>
            </p:spPr>
          </p:sp>
        </p:grpSp>
      </p:grpSp>
      <p:sp>
        <p:nvSpPr>
          <p:cNvPr name="TextBox 40" id="40"/>
          <p:cNvSpPr txBox="true"/>
          <p:nvPr/>
        </p:nvSpPr>
        <p:spPr>
          <a:xfrm rot="0">
            <a:off x="9910463" y="1881226"/>
            <a:ext cx="438954" cy="34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"/>
              </a:lnSpc>
            </a:pPr>
            <a:r>
              <a:rPr lang="en-US" sz="2039">
                <a:solidFill>
                  <a:srgbClr val="38B6FF"/>
                </a:solidFill>
                <a:latin typeface="Pridi Regular"/>
              </a:rPr>
              <a:t>15.4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753361" y="3137027"/>
            <a:ext cx="438719" cy="34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"/>
              </a:lnSpc>
            </a:pPr>
            <a:r>
              <a:rPr lang="en-US" sz="2039">
                <a:solidFill>
                  <a:srgbClr val="38B6FF"/>
                </a:solidFill>
                <a:latin typeface="Pridi Regular"/>
              </a:rPr>
              <a:t>13.5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518551" y="1881226"/>
            <a:ext cx="400631" cy="34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"/>
              </a:lnSpc>
            </a:pPr>
            <a:r>
              <a:rPr lang="en-US" sz="2039">
                <a:solidFill>
                  <a:srgbClr val="38B6FF"/>
                </a:solidFill>
                <a:latin typeface="Pridi Regular"/>
              </a:rPr>
              <a:t>15.1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2269811" y="1881226"/>
            <a:ext cx="438719" cy="34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"/>
              </a:lnSpc>
            </a:pPr>
            <a:r>
              <a:rPr lang="en-US" sz="2039">
                <a:solidFill>
                  <a:srgbClr val="38B6FF"/>
                </a:solidFill>
                <a:latin typeface="Pridi Regular"/>
              </a:rPr>
              <a:t>15.3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087257" y="2192050"/>
            <a:ext cx="441070" cy="34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"/>
              </a:lnSpc>
            </a:pPr>
            <a:r>
              <a:rPr lang="en-US" sz="2039">
                <a:solidFill>
                  <a:srgbClr val="38B6FF"/>
                </a:solidFill>
                <a:latin typeface="Pridi Regular"/>
              </a:rPr>
              <a:t>14.6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3845021" y="2192050"/>
            <a:ext cx="441070" cy="34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"/>
              </a:lnSpc>
            </a:pPr>
            <a:r>
              <a:rPr lang="en-US" sz="2039">
                <a:solidFill>
                  <a:srgbClr val="38B6FF"/>
                </a:solidFill>
                <a:latin typeface="Pridi Regular"/>
              </a:rPr>
              <a:t>14.6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4583800" y="4244161"/>
            <a:ext cx="455804" cy="34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"/>
              </a:lnSpc>
            </a:pPr>
            <a:r>
              <a:rPr lang="en-US" sz="2039">
                <a:solidFill>
                  <a:srgbClr val="38B6FF"/>
                </a:solidFill>
                <a:latin typeface="Pridi Regular"/>
              </a:rPr>
              <a:t>10.4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5365233" y="2502874"/>
            <a:ext cx="433546" cy="34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"/>
              </a:lnSpc>
            </a:pPr>
            <a:r>
              <a:rPr lang="en-US" sz="2039">
                <a:solidFill>
                  <a:srgbClr val="38B6FF"/>
                </a:solidFill>
                <a:latin typeface="Pridi Regular"/>
              </a:rPr>
              <a:t>13.2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6273023" y="3137027"/>
            <a:ext cx="400160" cy="34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"/>
              </a:lnSpc>
            </a:pPr>
            <a:r>
              <a:rPr lang="en-US" sz="2039">
                <a:solidFill>
                  <a:srgbClr val="38B6FF"/>
                </a:solidFill>
                <a:latin typeface="Pridi Regular"/>
              </a:rPr>
              <a:t>11.4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7031124" y="3447851"/>
            <a:ext cx="456352" cy="34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"/>
              </a:lnSpc>
            </a:pPr>
            <a:r>
              <a:rPr lang="en-US" sz="2039">
                <a:solidFill>
                  <a:srgbClr val="38B6FF"/>
                </a:solidFill>
                <a:latin typeface="Pridi Regular"/>
              </a:rPr>
              <a:t>10.5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7700072" y="3758675"/>
            <a:ext cx="417480" cy="34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"/>
              </a:lnSpc>
            </a:pPr>
            <a:r>
              <a:rPr lang="en-US" sz="2039">
                <a:solidFill>
                  <a:srgbClr val="38B6FF"/>
                </a:solidFill>
                <a:latin typeface="Pridi Regular"/>
              </a:rPr>
              <a:t>10.1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8697051" y="265695"/>
            <a:ext cx="1827524" cy="34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"/>
              </a:lnSpc>
            </a:pPr>
            <a:r>
              <a:rPr lang="en-US" sz="2039">
                <a:solidFill>
                  <a:srgbClr val="38B6FF"/>
                </a:solidFill>
                <a:latin typeface="Pridi Regular"/>
              </a:rPr>
              <a:t>price(us dollar)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3845021" y="8057626"/>
            <a:ext cx="521556" cy="34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"/>
              </a:lnSpc>
            </a:pPr>
            <a:r>
              <a:rPr lang="en-US" sz="2039">
                <a:solidFill>
                  <a:srgbClr val="38B6FF"/>
                </a:solidFill>
                <a:latin typeface="Pridi Regular"/>
              </a:rPr>
              <a:t>year</a:t>
            </a:r>
          </a:p>
        </p:txBody>
      </p:sp>
      <p:pic>
        <p:nvPicPr>
          <p:cNvPr name="Picture 53" id="5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872571"/>
            <a:ext cx="1823816" cy="1823816"/>
          </a:xfrm>
          <a:prstGeom prst="rect">
            <a:avLst/>
          </a:prstGeom>
        </p:spPr>
      </p:pic>
      <p:pic>
        <p:nvPicPr>
          <p:cNvPr name="Picture 54" id="5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852516" y="872571"/>
            <a:ext cx="1823816" cy="1823816"/>
          </a:xfrm>
          <a:prstGeom prst="rect">
            <a:avLst/>
          </a:prstGeom>
        </p:spPr>
      </p:pic>
      <p:pic>
        <p:nvPicPr>
          <p:cNvPr name="Picture 55" id="5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847377" y="872571"/>
            <a:ext cx="1823816" cy="1823816"/>
          </a:xfrm>
          <a:prstGeom prst="rect">
            <a:avLst/>
          </a:prstGeom>
        </p:spPr>
      </p:pic>
      <p:sp>
        <p:nvSpPr>
          <p:cNvPr name="TextBox 56" id="56"/>
          <p:cNvSpPr txBox="true"/>
          <p:nvPr/>
        </p:nvSpPr>
        <p:spPr>
          <a:xfrm rot="0">
            <a:off x="15464158" y="265695"/>
            <a:ext cx="2653394" cy="34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"/>
              </a:lnSpc>
            </a:pPr>
            <a:r>
              <a:rPr lang="en-US" sz="2039">
                <a:solidFill>
                  <a:srgbClr val="38B6FF"/>
                </a:solidFill>
                <a:latin typeface="Pridi Regular"/>
              </a:rPr>
              <a:t>1 us dollar = 33.4 baht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310431" y="6351479"/>
            <a:ext cx="8731802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 spc="150">
                <a:solidFill>
                  <a:srgbClr val="E6DCCA"/>
                </a:solidFill>
                <a:cs typeface="League Spartan"/>
              </a:rPr>
              <a:t>จะเห็นได้ว่ากราฟนั้นมันถอยลดลงไปเรื่อยๆ ทางเราจะทำการหาความจริงเกี่ยวกับเรื่องนี้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B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98886" y="3763779"/>
            <a:ext cx="5602133" cy="3097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90"/>
              </a:lnSpc>
            </a:pPr>
            <a:r>
              <a:rPr lang="en-US" sz="6300" spc="315">
                <a:solidFill>
                  <a:srgbClr val="1C2529"/>
                </a:solidFill>
                <a:latin typeface="League Spartan"/>
              </a:rPr>
              <a:t>COUNT BOOKS FOR EACH PRICE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7738781" y="1028700"/>
            <a:ext cx="10035276" cy="8035747"/>
          </a:xfrm>
          <a:prstGeom prst="rect">
            <a:avLst/>
          </a:prstGeom>
          <a:solidFill>
            <a:srgbClr val="1C2529"/>
          </a:solidFill>
        </p:spPr>
      </p:sp>
      <p:grpSp>
        <p:nvGrpSpPr>
          <p:cNvPr name="Group 4" id="4"/>
          <p:cNvGrpSpPr/>
          <p:nvPr/>
        </p:nvGrpSpPr>
        <p:grpSpPr>
          <a:xfrm rot="2700000">
            <a:off x="7269896" y="4251158"/>
            <a:ext cx="937770" cy="936269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C2529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8313440" y="1555250"/>
            <a:ext cx="8885958" cy="6982646"/>
            <a:chOff x="0" y="0"/>
            <a:chExt cx="11847944" cy="931019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1185880" y="8937459"/>
              <a:ext cx="150725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8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2825503" y="8937459"/>
              <a:ext cx="150725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6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4465126" y="8937459"/>
              <a:ext cx="150725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9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6104749" y="8937459"/>
              <a:ext cx="150725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5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7669009" y="8937459"/>
              <a:ext cx="301450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11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9383995" y="8937459"/>
              <a:ext cx="150725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4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0948255" y="8937459"/>
              <a:ext cx="301450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14</a:t>
              </a:r>
            </a:p>
          </p:txBody>
        </p:sp>
        <p:grpSp>
          <p:nvGrpSpPr>
            <p:cNvPr name="Group 14" id="14"/>
            <p:cNvGrpSpPr>
              <a:grpSpLocks noChangeAspect="true"/>
            </p:cNvGrpSpPr>
            <p:nvPr/>
          </p:nvGrpSpPr>
          <p:grpSpPr>
            <a:xfrm rot="0">
              <a:off x="512279" y="162555"/>
              <a:ext cx="11335664" cy="8687062"/>
              <a:chOff x="0" y="0"/>
              <a:chExt cx="16297009" cy="12489178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0" y="-6350"/>
                <a:ext cx="1629701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6297010">
                    <a:moveTo>
                      <a:pt x="0" y="0"/>
                    </a:moveTo>
                    <a:lnTo>
                      <a:pt x="16297010" y="0"/>
                    </a:lnTo>
                    <a:lnTo>
                      <a:pt x="1629701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>
                <a:off x="0" y="4156709"/>
                <a:ext cx="1629701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6297010">
                    <a:moveTo>
                      <a:pt x="0" y="0"/>
                    </a:moveTo>
                    <a:lnTo>
                      <a:pt x="16297010" y="0"/>
                    </a:lnTo>
                    <a:lnTo>
                      <a:pt x="1629701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>
                <a:off x="0" y="8319769"/>
                <a:ext cx="1629701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6297010">
                    <a:moveTo>
                      <a:pt x="0" y="0"/>
                    </a:moveTo>
                    <a:lnTo>
                      <a:pt x="16297010" y="0"/>
                    </a:lnTo>
                    <a:lnTo>
                      <a:pt x="1629701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name="Freeform 18" id="18"/>
              <p:cNvSpPr/>
              <p:nvPr/>
            </p:nvSpPr>
            <p:spPr>
              <a:xfrm>
                <a:off x="0" y="12482829"/>
                <a:ext cx="16297010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6297010">
                    <a:moveTo>
                      <a:pt x="0" y="0"/>
                    </a:moveTo>
                    <a:lnTo>
                      <a:pt x="16297010" y="0"/>
                    </a:lnTo>
                    <a:lnTo>
                      <a:pt x="1629701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E6DCCA"/>
              </a:solid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0" y="-47625"/>
              <a:ext cx="376813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60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2848062"/>
              <a:ext cx="376813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40 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5743750"/>
              <a:ext cx="376813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20 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50725" y="8639437"/>
              <a:ext cx="226088" cy="372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E6DCCA"/>
                  </a:solidFill>
                  <a:latin typeface="Arimo"/>
                </a:rPr>
                <a:t>0 </a:t>
              </a:r>
            </a:p>
          </p:txBody>
        </p:sp>
        <p:grpSp>
          <p:nvGrpSpPr>
            <p:cNvPr name="Group 23" id="23"/>
            <p:cNvGrpSpPr>
              <a:grpSpLocks noChangeAspect="true"/>
            </p:cNvGrpSpPr>
            <p:nvPr/>
          </p:nvGrpSpPr>
          <p:grpSpPr>
            <a:xfrm rot="0">
              <a:off x="512279" y="162555"/>
              <a:ext cx="11335664" cy="8687062"/>
              <a:chOff x="0" y="0"/>
              <a:chExt cx="16297009" cy="12489178"/>
            </a:xfrm>
          </p:grpSpPr>
          <p:sp>
            <p:nvSpPr>
              <p:cNvPr name="Freeform 24" id="24"/>
              <p:cNvSpPr/>
              <p:nvPr/>
            </p:nvSpPr>
            <p:spPr>
              <a:xfrm>
                <a:off x="0" y="1658874"/>
                <a:ext cx="2153533" cy="10830305"/>
              </a:xfrm>
              <a:custGeom>
                <a:avLst/>
                <a:gdLst/>
                <a:ahLst/>
                <a:cxnLst/>
                <a:rect r="r" b="b" t="t" l="l"/>
                <a:pathLst>
                  <a:path h="10830305" w="2153533">
                    <a:moveTo>
                      <a:pt x="0" y="10830305"/>
                    </a:moveTo>
                    <a:lnTo>
                      <a:pt x="0" y="172282"/>
                    </a:lnTo>
                    <a:cubicBezTo>
                      <a:pt x="0" y="126590"/>
                      <a:pt x="18151" y="82769"/>
                      <a:pt x="50460" y="50460"/>
                    </a:cubicBezTo>
                    <a:cubicBezTo>
                      <a:pt x="82770" y="18151"/>
                      <a:pt x="126590" y="0"/>
                      <a:pt x="172283" y="0"/>
                    </a:cubicBezTo>
                    <a:lnTo>
                      <a:pt x="1981251" y="0"/>
                    </a:lnTo>
                    <a:cubicBezTo>
                      <a:pt x="2076400" y="0"/>
                      <a:pt x="2153533" y="77133"/>
                      <a:pt x="2153533" y="172282"/>
                    </a:cubicBezTo>
                    <a:lnTo>
                      <a:pt x="2153533" y="10830305"/>
                    </a:ln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name="Freeform 25" id="25"/>
              <p:cNvSpPr/>
              <p:nvPr/>
            </p:nvSpPr>
            <p:spPr>
              <a:xfrm>
                <a:off x="2357246" y="4573015"/>
                <a:ext cx="2153533" cy="7916163"/>
              </a:xfrm>
              <a:custGeom>
                <a:avLst/>
                <a:gdLst/>
                <a:ahLst/>
                <a:cxnLst/>
                <a:rect r="r" b="b" t="t" l="l"/>
                <a:pathLst>
                  <a:path h="7916163" w="2153533">
                    <a:moveTo>
                      <a:pt x="0" y="7916164"/>
                    </a:moveTo>
                    <a:lnTo>
                      <a:pt x="0" y="172283"/>
                    </a:lnTo>
                    <a:cubicBezTo>
                      <a:pt x="0" y="77134"/>
                      <a:pt x="77134" y="0"/>
                      <a:pt x="172283" y="0"/>
                    </a:cubicBezTo>
                    <a:lnTo>
                      <a:pt x="1981251" y="0"/>
                    </a:lnTo>
                    <a:cubicBezTo>
                      <a:pt x="2076400" y="0"/>
                      <a:pt x="2153533" y="77134"/>
                      <a:pt x="2153533" y="172283"/>
                    </a:cubicBezTo>
                    <a:lnTo>
                      <a:pt x="2153533" y="7916164"/>
                    </a:ln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>
                <a:off x="4714492" y="4573015"/>
                <a:ext cx="2153533" cy="7916163"/>
              </a:xfrm>
              <a:custGeom>
                <a:avLst/>
                <a:gdLst/>
                <a:ahLst/>
                <a:cxnLst/>
                <a:rect r="r" b="b" t="t" l="l"/>
                <a:pathLst>
                  <a:path h="7916163" w="2153533">
                    <a:moveTo>
                      <a:pt x="0" y="7916164"/>
                    </a:moveTo>
                    <a:lnTo>
                      <a:pt x="0" y="172283"/>
                    </a:lnTo>
                    <a:cubicBezTo>
                      <a:pt x="0" y="77134"/>
                      <a:pt x="77134" y="0"/>
                      <a:pt x="172283" y="0"/>
                    </a:cubicBezTo>
                    <a:lnTo>
                      <a:pt x="1981250" y="0"/>
                    </a:lnTo>
                    <a:cubicBezTo>
                      <a:pt x="2076400" y="0"/>
                      <a:pt x="2153533" y="77134"/>
                      <a:pt x="2153533" y="172283"/>
                    </a:cubicBezTo>
                    <a:lnTo>
                      <a:pt x="2153533" y="7916164"/>
                    </a:ln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>
                <a:off x="7071738" y="4989321"/>
                <a:ext cx="2153533" cy="7499857"/>
              </a:xfrm>
              <a:custGeom>
                <a:avLst/>
                <a:gdLst/>
                <a:ahLst/>
                <a:cxnLst/>
                <a:rect r="r" b="b" t="t" l="l"/>
                <a:pathLst>
                  <a:path h="7499857" w="2153533">
                    <a:moveTo>
                      <a:pt x="0" y="7499858"/>
                    </a:moveTo>
                    <a:lnTo>
                      <a:pt x="0" y="172283"/>
                    </a:lnTo>
                    <a:cubicBezTo>
                      <a:pt x="0" y="77134"/>
                      <a:pt x="77133" y="0"/>
                      <a:pt x="172283" y="0"/>
                    </a:cubicBezTo>
                    <a:lnTo>
                      <a:pt x="1981251" y="0"/>
                    </a:lnTo>
                    <a:cubicBezTo>
                      <a:pt x="2076400" y="0"/>
                      <a:pt x="2153533" y="77134"/>
                      <a:pt x="2153533" y="172283"/>
                    </a:cubicBezTo>
                    <a:lnTo>
                      <a:pt x="2153533" y="7499858"/>
                    </a:ln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name="Freeform 28" id="28"/>
              <p:cNvSpPr/>
              <p:nvPr/>
            </p:nvSpPr>
            <p:spPr>
              <a:xfrm>
                <a:off x="9428984" y="5197474"/>
                <a:ext cx="2153533" cy="7291705"/>
              </a:xfrm>
              <a:custGeom>
                <a:avLst/>
                <a:gdLst/>
                <a:ahLst/>
                <a:cxnLst/>
                <a:rect r="r" b="b" t="t" l="l"/>
                <a:pathLst>
                  <a:path h="7291705" w="2153533">
                    <a:moveTo>
                      <a:pt x="0" y="7291705"/>
                    </a:moveTo>
                    <a:lnTo>
                      <a:pt x="0" y="172283"/>
                    </a:lnTo>
                    <a:cubicBezTo>
                      <a:pt x="0" y="126591"/>
                      <a:pt x="18151" y="82770"/>
                      <a:pt x="50461" y="50461"/>
                    </a:cubicBezTo>
                    <a:cubicBezTo>
                      <a:pt x="82770" y="18151"/>
                      <a:pt x="126590" y="0"/>
                      <a:pt x="172283" y="0"/>
                    </a:cubicBezTo>
                    <a:lnTo>
                      <a:pt x="1981251" y="0"/>
                    </a:lnTo>
                    <a:cubicBezTo>
                      <a:pt x="2026943" y="0"/>
                      <a:pt x="2070764" y="18151"/>
                      <a:pt x="2103073" y="50461"/>
                    </a:cubicBezTo>
                    <a:cubicBezTo>
                      <a:pt x="2135382" y="82770"/>
                      <a:pt x="2153533" y="126591"/>
                      <a:pt x="2153533" y="172283"/>
                    </a:cubicBezTo>
                    <a:lnTo>
                      <a:pt x="2153533" y="7291705"/>
                    </a:ln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name="Freeform 29" id="29"/>
              <p:cNvSpPr/>
              <p:nvPr/>
            </p:nvSpPr>
            <p:spPr>
              <a:xfrm>
                <a:off x="11786230" y="5821933"/>
                <a:ext cx="2153533" cy="6667245"/>
              </a:xfrm>
              <a:custGeom>
                <a:avLst/>
                <a:gdLst/>
                <a:ahLst/>
                <a:cxnLst/>
                <a:rect r="r" b="b" t="t" l="l"/>
                <a:pathLst>
                  <a:path h="6667245" w="2153533">
                    <a:moveTo>
                      <a:pt x="0" y="6667246"/>
                    </a:moveTo>
                    <a:lnTo>
                      <a:pt x="0" y="172283"/>
                    </a:lnTo>
                    <a:cubicBezTo>
                      <a:pt x="0" y="77134"/>
                      <a:pt x="77133" y="0"/>
                      <a:pt x="172283" y="0"/>
                    </a:cubicBezTo>
                    <a:lnTo>
                      <a:pt x="1981251" y="0"/>
                    </a:lnTo>
                    <a:cubicBezTo>
                      <a:pt x="2076400" y="0"/>
                      <a:pt x="2153533" y="77134"/>
                      <a:pt x="2153533" y="172283"/>
                    </a:cubicBezTo>
                    <a:lnTo>
                      <a:pt x="2153533" y="6667246"/>
                    </a:lnTo>
                    <a:close/>
                  </a:path>
                </a:pathLst>
              </a:custGeom>
              <a:solidFill>
                <a:srgbClr val="E6DCCA"/>
              </a:solidFill>
            </p:spPr>
          </p:sp>
          <p:sp>
            <p:nvSpPr>
              <p:cNvPr name="Freeform 30" id="30"/>
              <p:cNvSpPr/>
              <p:nvPr/>
            </p:nvSpPr>
            <p:spPr>
              <a:xfrm>
                <a:off x="14143476" y="6238239"/>
                <a:ext cx="2153534" cy="6250940"/>
              </a:xfrm>
              <a:custGeom>
                <a:avLst/>
                <a:gdLst/>
                <a:ahLst/>
                <a:cxnLst/>
                <a:rect r="r" b="b" t="t" l="l"/>
                <a:pathLst>
                  <a:path h="6250940" w="2153534">
                    <a:moveTo>
                      <a:pt x="0" y="6250940"/>
                    </a:moveTo>
                    <a:lnTo>
                      <a:pt x="0" y="172283"/>
                    </a:lnTo>
                    <a:cubicBezTo>
                      <a:pt x="0" y="77134"/>
                      <a:pt x="77134" y="0"/>
                      <a:pt x="172283" y="0"/>
                    </a:cubicBezTo>
                    <a:lnTo>
                      <a:pt x="1981250" y="0"/>
                    </a:lnTo>
                    <a:cubicBezTo>
                      <a:pt x="2026942" y="0"/>
                      <a:pt x="2070764" y="18151"/>
                      <a:pt x="2103073" y="50460"/>
                    </a:cubicBezTo>
                    <a:cubicBezTo>
                      <a:pt x="2135383" y="82769"/>
                      <a:pt x="2153534" y="126590"/>
                      <a:pt x="2153534" y="172283"/>
                    </a:cubicBezTo>
                    <a:lnTo>
                      <a:pt x="2153534" y="6250940"/>
                    </a:lnTo>
                    <a:close/>
                  </a:path>
                </a:pathLst>
              </a:custGeom>
              <a:solidFill>
                <a:srgbClr val="E6DCCA"/>
              </a:solidFill>
            </p:spPr>
          </p:sp>
        </p:grpSp>
      </p:grpSp>
      <p:sp>
        <p:nvSpPr>
          <p:cNvPr name="TextBox 31" id="31"/>
          <p:cNvSpPr txBox="true"/>
          <p:nvPr/>
        </p:nvSpPr>
        <p:spPr>
          <a:xfrm rot="0">
            <a:off x="9002580" y="2046336"/>
            <a:ext cx="282840" cy="34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"/>
              </a:lnSpc>
            </a:pPr>
            <a:r>
              <a:rPr lang="en-US" sz="2039">
                <a:solidFill>
                  <a:srgbClr val="38B6FF"/>
                </a:solidFill>
                <a:latin typeface="Pridi Regular"/>
              </a:rPr>
              <a:t>52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326734" y="3396971"/>
            <a:ext cx="293733" cy="34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"/>
              </a:lnSpc>
            </a:pPr>
            <a:r>
              <a:rPr lang="en-US" sz="2039">
                <a:solidFill>
                  <a:srgbClr val="38B6FF"/>
                </a:solidFill>
                <a:latin typeface="Pridi Regular"/>
              </a:rPr>
              <a:t>38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585204" y="3396971"/>
            <a:ext cx="293733" cy="34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"/>
              </a:lnSpc>
            </a:pPr>
            <a:r>
              <a:rPr lang="en-US" sz="2039">
                <a:solidFill>
                  <a:srgbClr val="38B6FF"/>
                </a:solidFill>
                <a:latin typeface="Pridi Regular"/>
              </a:rPr>
              <a:t>38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758652" y="3707795"/>
            <a:ext cx="289266" cy="34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"/>
              </a:lnSpc>
            </a:pPr>
            <a:r>
              <a:rPr lang="en-US" sz="2039">
                <a:solidFill>
                  <a:srgbClr val="38B6FF"/>
                </a:solidFill>
                <a:latin typeface="Pridi Regular"/>
              </a:rPr>
              <a:t>36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002436" y="3863207"/>
            <a:ext cx="287228" cy="34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"/>
              </a:lnSpc>
            </a:pPr>
            <a:r>
              <a:rPr lang="en-US" sz="2039">
                <a:solidFill>
                  <a:srgbClr val="38B6FF"/>
                </a:solidFill>
                <a:latin typeface="Pridi Regular"/>
              </a:rPr>
              <a:t>35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5184964" y="4174031"/>
            <a:ext cx="282056" cy="34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"/>
              </a:lnSpc>
            </a:pPr>
            <a:r>
              <a:rPr lang="en-US" sz="2039">
                <a:solidFill>
                  <a:srgbClr val="38B6FF"/>
                </a:solidFill>
                <a:latin typeface="Pridi Regular"/>
              </a:rPr>
              <a:t>32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6510950" y="4484856"/>
            <a:ext cx="304078" cy="34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"/>
              </a:lnSpc>
            </a:pPr>
            <a:r>
              <a:rPr lang="en-US" sz="2039">
                <a:solidFill>
                  <a:srgbClr val="38B6FF"/>
                </a:solidFill>
                <a:latin typeface="Pridi Regular"/>
              </a:rPr>
              <a:t>30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847166" y="1206326"/>
            <a:ext cx="2479568" cy="34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"/>
              </a:lnSpc>
            </a:pPr>
            <a:r>
              <a:rPr lang="en-US" sz="2039">
                <a:solidFill>
                  <a:srgbClr val="38B6FF"/>
                </a:solidFill>
                <a:cs typeface="Pridi Regular"/>
              </a:rPr>
              <a:t>จำนวนหนังสือที่ราคานั้นๆ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989523" y="8605622"/>
            <a:ext cx="1827524" cy="34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"/>
              </a:lnSpc>
            </a:pPr>
            <a:r>
              <a:rPr lang="en-US" sz="2039">
                <a:solidFill>
                  <a:srgbClr val="38B6FF"/>
                </a:solidFill>
                <a:latin typeface="Pridi Regular"/>
              </a:rPr>
              <a:t>price(us dollar)</a:t>
            </a:r>
          </a:p>
        </p:txBody>
      </p:sp>
      <p:pic>
        <p:nvPicPr>
          <p:cNvPr name="Picture 40" id="4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1823816" cy="1823816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588044" y="1028700"/>
            <a:ext cx="1823816" cy="1823816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411860" y="1028700"/>
            <a:ext cx="1823816" cy="1823816"/>
          </a:xfrm>
          <a:prstGeom prst="rect">
            <a:avLst/>
          </a:prstGeom>
        </p:spPr>
      </p:pic>
      <p:sp>
        <p:nvSpPr>
          <p:cNvPr name="TextBox 43" id="43"/>
          <p:cNvSpPr txBox="true"/>
          <p:nvPr/>
        </p:nvSpPr>
        <p:spPr>
          <a:xfrm rot="0">
            <a:off x="14914468" y="1206326"/>
            <a:ext cx="2653394" cy="348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4"/>
              </a:lnSpc>
            </a:pPr>
            <a:r>
              <a:rPr lang="en-US" sz="2039">
                <a:solidFill>
                  <a:srgbClr val="38B6FF"/>
                </a:solidFill>
                <a:latin typeface="Pridi Regular"/>
              </a:rPr>
              <a:t>1 us dollar = 33.4 baht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DAEyn9ssbhk</dc:identifier>
  <dcterms:modified xsi:type="dcterms:W3CDTF">2011-08-01T06:04:30Z</dcterms:modified>
  <cp:revision>1</cp:revision>
  <dc:title>bestsellers booking</dc:title>
</cp:coreProperties>
</file>